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2" r:id="rId2"/>
    <p:sldId id="403" r:id="rId3"/>
    <p:sldId id="382" r:id="rId4"/>
    <p:sldId id="404" r:id="rId5"/>
    <p:sldId id="405" r:id="rId6"/>
    <p:sldId id="407" r:id="rId7"/>
    <p:sldId id="406" r:id="rId8"/>
    <p:sldId id="408" r:id="rId9"/>
    <p:sldId id="409" r:id="rId10"/>
    <p:sldId id="410" r:id="rId11"/>
  </p:sldIdLst>
  <p:sldSz cx="12192000" cy="6858000"/>
  <p:notesSz cx="6761163" cy="9942513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19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pos="7491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65" userDrawn="1">
          <p15:clr>
            <a:srgbClr val="A4A3A4"/>
          </p15:clr>
        </p15:guide>
        <p15:guide id="7" orient="horz" pos="2115" userDrawn="1">
          <p15:clr>
            <a:srgbClr val="A4A3A4"/>
          </p15:clr>
        </p15:guide>
        <p15:guide id="8" pos="383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5EDFF"/>
    <a:srgbClr val="AD0505"/>
    <a:srgbClr val="D1E5FF"/>
    <a:srgbClr val="D9EFFF"/>
    <a:srgbClr val="8398BF"/>
    <a:srgbClr val="A3CAFF"/>
    <a:srgbClr val="BDE3FF"/>
    <a:srgbClr val="F8FAEC"/>
    <a:srgbClr val="FFFFFF"/>
    <a:srgbClr val="B9F1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90143" autoAdjust="0"/>
  </p:normalViewPr>
  <p:slideViewPr>
    <p:cSldViewPr snapToGrid="0" showGuides="1">
      <p:cViewPr varScale="1">
        <p:scale>
          <a:sx n="65" d="100"/>
          <a:sy n="65" d="100"/>
        </p:scale>
        <p:origin x="-1038" y="-114"/>
      </p:cViewPr>
      <p:guideLst>
        <p:guide orient="horz" pos="2319"/>
        <p:guide orient="horz" pos="624"/>
        <p:guide orient="horz" pos="4065"/>
        <p:guide orient="horz" pos="2115"/>
        <p:guide pos="3863"/>
        <p:guide pos="7491"/>
        <p:guide pos="144"/>
        <p:guide pos="38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E:\&#1052;&#1086;&#1081;%20&#1076;&#1080;&#1089;&#1082;\&#1052;&#1086;&#1085;&#1080;&#1090;&#1086;&#1088;&#1080;&#1085;&#1075;%202020-21\10.%20&#1052;&#1059;&#1053;&#1048;&#1062;&#1048;&#1055;&#1040;&#1051;&#1068;&#1053;&#1054;&#1045;%20&#1047;&#1040;&#1044;&#1040;&#1053;&#1048;&#1045;\3.%20&#1060;&#1091;&#1085;&#1082;&#1094;&#1080;&#1086;&#1085;&#1072;&#1083;&#1100;&#1085;&#1072;&#1103;%20&#1075;&#1088;&#1072;&#1084;&#1086;&#1090;&#1085;&#1086;&#1089;&#1090;&#1100;\&#1056;&#1077;&#1079;&#1091;&#1083;&#1100;&#1090;&#1072;&#1090;&#1099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220490747556459E-2"/>
          <c:y val="4.7965280990527007E-2"/>
          <c:w val="0.88512714235215162"/>
          <c:h val="0.84059033386453563"/>
        </c:manualLayout>
      </c:layout>
      <c:barChart>
        <c:barDir val="col"/>
        <c:grouping val="stacked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3641364656341015E-3"/>
                  <c:y val="-0.148779053123708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 Nova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641352691544494E-3"/>
                  <c:y val="-0.24475214946168566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2967201471758080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755768991766085E-3"/>
                  <c:y val="-0.2555089013463565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003551852765631E-16"/>
                  <c:y val="-6.076890902235977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ova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'Уровни по кластерам'!$B$12:$F$12</c:f>
              <c:strCache>
                <c:ptCount val="5"/>
                <c:pt idx="0">
                  <c:v>гимназии</c:v>
                </c:pt>
                <c:pt idx="1">
                  <c:v>лицеи</c:v>
                </c:pt>
                <c:pt idx="2">
                  <c:v>ОО с углубленным изучением отдельных предметов</c:v>
                </c:pt>
                <c:pt idx="3">
                  <c:v>Крупные по численности ОО</c:v>
                </c:pt>
                <c:pt idx="4">
                  <c:v>Малые по численности ОО</c:v>
                </c:pt>
              </c:strCache>
            </c:strRef>
          </c:cat>
          <c:val>
            <c:numRef>
              <c:f>'Уровни по кластерам'!$B$13:$F$13</c:f>
              <c:numCache>
                <c:formatCode>0%</c:formatCode>
                <c:ptCount val="5"/>
                <c:pt idx="0" formatCode="0.0%">
                  <c:v>0.13500000000000001</c:v>
                </c:pt>
                <c:pt idx="1">
                  <c:v>0.25</c:v>
                </c:pt>
                <c:pt idx="2">
                  <c:v>0.31000000000000005</c:v>
                </c:pt>
                <c:pt idx="3" formatCode="0.0%">
                  <c:v>0.26500000000000001</c:v>
                </c:pt>
                <c:pt idx="4">
                  <c:v>4.0000000000000008E-2</c:v>
                </c:pt>
              </c:numCache>
            </c:numRef>
          </c:val>
        </c:ser>
        <c:dLbls/>
        <c:overlap val="100"/>
        <c:axId val="65350272"/>
        <c:axId val="66498944"/>
      </c:barChart>
      <c:catAx>
        <c:axId val="653502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498944"/>
        <c:crosses val="autoZero"/>
        <c:auto val="1"/>
        <c:lblAlgn val="ctr"/>
        <c:lblOffset val="100"/>
      </c:catAx>
      <c:valAx>
        <c:axId val="66498944"/>
        <c:scaling>
          <c:orientation val="minMax"/>
          <c:max val="0.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%" sourceLinked="1"/>
        <c:maj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350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4818046392849591E-3"/>
                  <c:y val="1.18954828496525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9139938588757531E-2"/>
                  <c:y val="9.462617870035275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92186787462435E-2"/>
                  <c:y val="-0.1794889438936344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1487757273584046"/>
                  <c:y val="7.40567423261517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281549265800673E-3"/>
                  <c:y val="1.421989595867627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0 уровень</c:v>
                </c:pt>
                <c:pt idx="1">
                  <c:v>1 уровень</c:v>
                </c:pt>
                <c:pt idx="2">
                  <c:v>2 уровень</c:v>
                </c:pt>
                <c:pt idx="3">
                  <c:v>3 уровень</c:v>
                </c:pt>
                <c:pt idx="4">
                  <c:v>4 уровень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2.0000000000000004E-2</c:v>
                </c:pt>
                <c:pt idx="1">
                  <c:v>0.25</c:v>
                </c:pt>
                <c:pt idx="2">
                  <c:v>0.39000000000000007</c:v>
                </c:pt>
                <c:pt idx="3">
                  <c:v>0.32000000000000006</c:v>
                </c:pt>
                <c:pt idx="4">
                  <c:v>2.0000000000000004E-2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594503389779003E-2"/>
          <c:y val="0.89843992917503557"/>
          <c:w val="0.82881099322044205"/>
          <c:h val="5.507546884936884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581785935501697E-2"/>
          <c:y val="2.9412763329400723E-2"/>
          <c:w val="0.87995843320277989"/>
          <c:h val="0.801031033581858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гимназии</c:v>
                </c:pt>
                <c:pt idx="1">
                  <c:v>лицеи</c:v>
                </c:pt>
                <c:pt idx="2">
                  <c:v>ОО с углубленным изучением отдельных предметов</c:v>
                </c:pt>
                <c:pt idx="3">
                  <c:v>Крупные по численности ОО</c:v>
                </c:pt>
                <c:pt idx="4">
                  <c:v>Малые по численности ОО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1.1583011583011584E-2</c:v>
                </c:pt>
                <c:pt idx="1">
                  <c:v>1.2448132780082987E-2</c:v>
                </c:pt>
                <c:pt idx="2">
                  <c:v>1.6750418760469014E-2</c:v>
                </c:pt>
                <c:pt idx="3">
                  <c:v>3.1434184675834975E-2</c:v>
                </c:pt>
                <c:pt idx="4">
                  <c:v>3.9473684210526321E-2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гимназии</c:v>
                </c:pt>
                <c:pt idx="1">
                  <c:v>лицеи</c:v>
                </c:pt>
                <c:pt idx="2">
                  <c:v>ОО с углубленным изучением отдельных предметов</c:v>
                </c:pt>
                <c:pt idx="3">
                  <c:v>Крупные по численности ОО</c:v>
                </c:pt>
                <c:pt idx="4">
                  <c:v>Малые по численности ОО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0.13899613899613905</c:v>
                </c:pt>
                <c:pt idx="1">
                  <c:v>0.19087136929460577</c:v>
                </c:pt>
                <c:pt idx="2">
                  <c:v>0.31658291457286442</c:v>
                </c:pt>
                <c:pt idx="3">
                  <c:v>0.27308447937131636</c:v>
                </c:pt>
                <c:pt idx="4">
                  <c:v>0.34210526315789486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гимназии</c:v>
                </c:pt>
                <c:pt idx="1">
                  <c:v>лицеи</c:v>
                </c:pt>
                <c:pt idx="2">
                  <c:v>ОО с углубленным изучением отдельных предметов</c:v>
                </c:pt>
                <c:pt idx="3">
                  <c:v>Крупные по численности ОО</c:v>
                </c:pt>
                <c:pt idx="4">
                  <c:v>Малые по численности ОО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0.32046332046332049</c:v>
                </c:pt>
                <c:pt idx="1">
                  <c:v>0.35062240663900418</c:v>
                </c:pt>
                <c:pt idx="2">
                  <c:v>0.43216080402010054</c:v>
                </c:pt>
                <c:pt idx="3">
                  <c:v>0.40275049115913558</c:v>
                </c:pt>
                <c:pt idx="4">
                  <c:v>0.48684210526315796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гимназии</c:v>
                </c:pt>
                <c:pt idx="1">
                  <c:v>лицеи</c:v>
                </c:pt>
                <c:pt idx="2">
                  <c:v>ОО с углубленным изучением отдельных предметов</c:v>
                </c:pt>
                <c:pt idx="3">
                  <c:v>Крупные по численности ОО</c:v>
                </c:pt>
                <c:pt idx="4">
                  <c:v>Малые по численности ОО</c:v>
                </c:pt>
              </c:strCache>
            </c:strRef>
          </c:cat>
          <c:val>
            <c:numRef>
              <c:f>Лист1!$E$2:$E$6</c:f>
              <c:numCache>
                <c:formatCode>0%</c:formatCode>
                <c:ptCount val="5"/>
                <c:pt idx="0">
                  <c:v>0.47876447876447886</c:v>
                </c:pt>
                <c:pt idx="1">
                  <c:v>0.41701244813278016</c:v>
                </c:pt>
                <c:pt idx="2">
                  <c:v>0.22445561139028475</c:v>
                </c:pt>
                <c:pt idx="3">
                  <c:v>0.2711198428290767</c:v>
                </c:pt>
                <c:pt idx="4">
                  <c:v>0.13157894736842107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гимназии</c:v>
                </c:pt>
                <c:pt idx="1">
                  <c:v>лицеи</c:v>
                </c:pt>
                <c:pt idx="2">
                  <c:v>ОО с углубленным изучением отдельных предметов</c:v>
                </c:pt>
                <c:pt idx="3">
                  <c:v>Крупные по численности ОО</c:v>
                </c:pt>
                <c:pt idx="4">
                  <c:v>Малые по численности ОО</c:v>
                </c:pt>
              </c:strCache>
            </c:strRef>
          </c:cat>
          <c:val>
            <c:numRef>
              <c:f>Лист1!$F$2:$F$6</c:f>
              <c:numCache>
                <c:formatCode>0%</c:formatCode>
                <c:ptCount val="5"/>
                <c:pt idx="0">
                  <c:v>5.019305019305019E-2</c:v>
                </c:pt>
                <c:pt idx="1">
                  <c:v>2.9045643153526979E-2</c:v>
                </c:pt>
                <c:pt idx="2">
                  <c:v>1.0050251256281407E-2</c:v>
                </c:pt>
                <c:pt idx="3">
                  <c:v>2.1611001964636542E-2</c:v>
                </c:pt>
                <c:pt idx="4">
                  <c:v>0</c:v>
                </c:pt>
              </c:numCache>
            </c:numRef>
          </c:val>
        </c:ser>
        <c:dLbls/>
        <c:gapWidth val="219"/>
        <c:overlap val="-27"/>
        <c:axId val="85342848"/>
        <c:axId val="85356928"/>
      </c:barChart>
      <c:catAx>
        <c:axId val="85342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5356928"/>
        <c:crosses val="autoZero"/>
        <c:auto val="1"/>
        <c:lblAlgn val="ctr"/>
        <c:lblOffset val="100"/>
      </c:catAx>
      <c:valAx>
        <c:axId val="853569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534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93768076964159042"/>
          <c:y val="0.29926636070664125"/>
          <c:w val="4.5168509284386975E-2"/>
          <c:h val="0.3648471444823012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B46527B0-0B24-4087-B225-DB4F5C738F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72798E0-F322-4236-8531-A1882BFE40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96FF38-ED5D-48F9-86A5-23A56EB1D6F9}" type="datetime1">
              <a:rPr lang="ru-RU" smtClean="0"/>
              <a:pPr rtl="0"/>
              <a:t>22.03.2021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4E5881F-2FD0-41BC-8E76-C691E59E14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62CA62C5-8A29-4592-9E3E-4C457F263C0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761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4E85F6F-0FAD-4AD4-850C-7E4CD14D7D70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3274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8F836-3A79-4E2E-BD39-F0469988701B}" type="datetime1">
              <a:rPr lang="ru-RU" smtClean="0"/>
              <a:pPr/>
              <a:t>22.03.2021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1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29761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E60DC36-8EFA-4378-9855-E019C55AC47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E60DC36-8EFA-4378-9855-E019C55AC472}" type="slidenum">
              <a:rPr lang="ru-RU" noProof="0" smtClean="0"/>
              <a:pPr rtl="0"/>
              <a:t>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83193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E60DC36-8EFA-4378-9855-E019C55AC472}" type="slidenum">
              <a:rPr lang="ru-RU" noProof="0" smtClean="0"/>
              <a:pPr rtl="0"/>
              <a:t>3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072460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E60DC36-8EFA-4378-9855-E019C55AC472}" type="slidenum">
              <a:rPr lang="ru-RU" noProof="0" smtClean="0"/>
              <a:pPr rtl="0"/>
              <a:t>4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506549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>
            <a:extLst>
              <a:ext uri="{FF2B5EF4-FFF2-40B4-BE49-F238E27FC236}">
                <a16:creationId xmlns=""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7D5A1D-62F7-4226-A4B6-2CDEF7AB8BB8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=""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4A8999-9A2B-47A9-B280-BFF6F11ADAC1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>
            <a:extLst>
              <a:ext uri="{FF2B5EF4-FFF2-40B4-BE49-F238E27FC236}">
                <a16:creationId xmlns=""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 2">
            <a:extLst>
              <a:ext uri="{FF2B5EF4-FFF2-40B4-BE49-F238E27FC236}">
                <a16:creationId xmlns=""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5FE890-E8B0-43FF-8F99-9BDB43D2FD32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=""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D30FD3-D7D9-43FD-A219-43949E475E69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A0CA21-3652-4788-92AF-1DD1D50A8C9E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=""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Объект 3">
            <a:extLst>
              <a:ext uri="{FF2B5EF4-FFF2-40B4-BE49-F238E27FC236}">
                <a16:creationId xmlns=""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727068-7075-47DE-A14F-D9E9A2B05CF4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=""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 3">
            <a:extLst>
              <a:ext uri="{FF2B5EF4-FFF2-40B4-BE49-F238E27FC236}">
                <a16:creationId xmlns=""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 4">
            <a:extLst>
              <a:ext uri="{FF2B5EF4-FFF2-40B4-BE49-F238E27FC236}">
                <a16:creationId xmlns=""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 5">
            <a:extLst>
              <a:ext uri="{FF2B5EF4-FFF2-40B4-BE49-F238E27FC236}">
                <a16:creationId xmlns=""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5CB9ED-E41F-4627-9662-4983D70C1CA0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>
            <a:extLst>
              <a:ext uri="{FF2B5EF4-FFF2-40B4-BE49-F238E27FC236}">
                <a16:creationId xmlns=""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E599CF-C317-41CA-9127-029C3EE4A596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53B049-DC1C-480B-B187-D60FFA3AEE46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>
            <a:extLst>
              <a:ext uri="{FF2B5EF4-FFF2-40B4-BE49-F238E27FC236}">
                <a16:creationId xmlns=""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 2">
            <a:extLst>
              <a:ext uri="{FF2B5EF4-FFF2-40B4-BE49-F238E27FC236}">
                <a16:creationId xmlns=""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=""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A711BA-7ECB-4C50-8E95-09B56A1DAAE3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=""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 2">
            <a:extLst>
              <a:ext uri="{FF2B5EF4-FFF2-40B4-BE49-F238E27FC236}">
                <a16:creationId xmlns=""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 3">
            <a:extLst>
              <a:ext uri="{FF2B5EF4-FFF2-40B4-BE49-F238E27FC236}">
                <a16:creationId xmlns=""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BCC51-0B10-46EE-9911-77E5ECB31ED3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Номер слайда 6">
            <a:extLst>
              <a:ext uri="{FF2B5EF4-FFF2-40B4-BE49-F238E27FC236}">
                <a16:creationId xmlns=""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=""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C6D3E02-98E4-41DA-90B3-FD0B8A340B7F}" type="datetime1">
              <a:rPr lang="ru-RU" noProof="0" smtClean="0"/>
              <a:pPr rtl="0"/>
              <a:t>22.03.2021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=""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FEDF93-2BFD-41CA-ABC7-B039102F3792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ru-RU" noProof="0" smtClean="0"/>
              <a:pPr rtl="0"/>
              <a:t>1</a:t>
            </a:fld>
            <a:endParaRPr lang="ru-RU" noProof="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/>
          <a:srcRect l="12501" t="2117" r="12578" b="11411"/>
          <a:stretch/>
        </p:blipFill>
        <p:spPr>
          <a:xfrm>
            <a:off x="803043" y="0"/>
            <a:ext cx="105636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28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ru-RU" noProof="0" smtClean="0"/>
              <a:pPr rtl="0"/>
              <a:t>10</a:t>
            </a:fld>
            <a:endParaRPr lang="ru-RU" noProof="0" dirty="0"/>
          </a:p>
        </p:txBody>
      </p:sp>
      <p:pic>
        <p:nvPicPr>
          <p:cNvPr id="5" name="Picture 124" descr="D:\РЕД\логотипы\ЦРО\Лого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667" y="141135"/>
            <a:ext cx="1228416" cy="864096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370367" y="258444"/>
            <a:ext cx="7429042" cy="8611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Nova"/>
              </a:rPr>
              <a:t>Общие рекомендации</a:t>
            </a:r>
            <a:endParaRPr lang="ru-RU" sz="2800" b="1" dirty="0">
              <a:solidFill>
                <a:srgbClr val="002060"/>
              </a:solidFill>
              <a:latin typeface="Arial Nov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1350" y="1233904"/>
            <a:ext cx="10982325" cy="4916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latin typeface="Arial Nova"/>
              </a:rPr>
              <a:t>Руководителям окружных УМО изучить работу школьных методических объединений по формированию функциональной грамотности обучающихся с целью оказания методической помощи по переходу на новый качественный уровень.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latin typeface="Arial Nova"/>
              </a:rPr>
              <a:t>Руководителям школьных методических объединений и учителям-предметникам 8-х классов на заседаниях методических объединений проанализировать причины неуспешного выполнения отдельных групп заданий и организовать коррекционную работу по ликвидации выявленных проблем, а также по их предупреждению.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latin typeface="Arial Nova"/>
              </a:rPr>
              <a:t>Учителям-предметникам использовать методические пособия издательства «Просвещение» по функциональной грамотности; уделить серьезное внимание организации образовательного процесса, направленного на формирование ФГ в урочной и внеурочной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2689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732" y="191120"/>
            <a:ext cx="8914943" cy="90363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Nova"/>
              </a:rPr>
              <a:t>Основные характеристики мониторинга</a:t>
            </a:r>
            <a:endParaRPr lang="ru-RU" sz="3200" dirty="0">
              <a:solidFill>
                <a:srgbClr val="002060"/>
              </a:solidFill>
              <a:latin typeface="Arial Nova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ru-RU" noProof="0" smtClean="0"/>
              <a:pPr rtl="0"/>
              <a:t>2</a:t>
            </a:fld>
            <a:endParaRPr lang="ru-RU" noProof="0" dirty="0"/>
          </a:p>
        </p:txBody>
      </p:sp>
      <p:pic>
        <p:nvPicPr>
          <p:cNvPr id="5" name="Picture 124" descr="D:\РЕД\логотипы\ЦРО\Лого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667" y="404664"/>
            <a:ext cx="1228416" cy="8640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28900" y="864667"/>
            <a:ext cx="572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 Nova"/>
                <a:ea typeface="+mj-ea"/>
                <a:cs typeface="+mj-cs"/>
              </a:rPr>
              <a:t>Объём </a:t>
            </a:r>
            <a:r>
              <a:rPr lang="ru-RU" sz="2400" dirty="0" smtClean="0">
                <a:solidFill>
                  <a:srgbClr val="002060"/>
                </a:solidFill>
                <a:latin typeface="Arial Nova"/>
                <a:ea typeface="+mj-ea"/>
                <a:cs typeface="+mj-cs"/>
              </a:rPr>
              <a:t>выборки (25 школ г. о. Самара)</a:t>
            </a:r>
            <a:endParaRPr lang="ru-RU" sz="2400" dirty="0">
              <a:solidFill>
                <a:srgbClr val="002060"/>
              </a:solidFill>
              <a:latin typeface="Arial Nova"/>
              <a:ea typeface="+mj-ea"/>
              <a:cs typeface="+mj-cs"/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7620001"/>
              </p:ext>
            </p:extLst>
          </p:nvPr>
        </p:nvGraphicFramePr>
        <p:xfrm>
          <a:off x="343667" y="1373857"/>
          <a:ext cx="11457808" cy="5347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7535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1B9FA0A9-2A72-4C3B-9478-EF8C27A68E2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ru-RU" noProof="0" smtClean="0"/>
              <a:pPr rtl="0"/>
              <a:t>3</a:t>
            </a:fld>
            <a:endParaRPr lang="ru-RU" noProof="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819733" y="191120"/>
            <a:ext cx="8314868" cy="90363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Nova"/>
              </a:rPr>
              <a:t>Описание инструмента</a:t>
            </a:r>
            <a:endParaRPr lang="ru-RU" sz="3200" dirty="0">
              <a:solidFill>
                <a:srgbClr val="002060"/>
              </a:solidFill>
              <a:latin typeface="Arial Nova"/>
            </a:endParaRPr>
          </a:p>
        </p:txBody>
      </p:sp>
      <p:pic>
        <p:nvPicPr>
          <p:cNvPr id="10" name="Picture 124" descr="D:\РЕД\логотипы\ЦРО\Лого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958" y="230659"/>
            <a:ext cx="1228416" cy="86409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72985" y="1205260"/>
            <a:ext cx="11119055" cy="5553695"/>
          </a:xfrm>
          <a:prstGeom prst="rect">
            <a:avLst/>
          </a:prstGeom>
          <a:solidFill>
            <a:srgbClr val="D5EDFF">
              <a:alpha val="49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lvl="0" indent="-361950" algn="just">
              <a:lnSpc>
                <a:spcPct val="120000"/>
              </a:lnSpc>
              <a:spcAft>
                <a:spcPts val="1200"/>
              </a:spcAft>
              <a:buAutoNum type="arabicPeriod"/>
            </a:pP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Обучающимся предлагались не учебные задачи, а контекстные, практические проблемные ситуации, разрешаемые средствами математики. </a:t>
            </a:r>
          </a:p>
          <a:p>
            <a:pPr marL="361950" lvl="0" indent="-361950" algn="just">
              <a:lnSpc>
                <a:spcPct val="120000"/>
              </a:lnSpc>
              <a:spcAft>
                <a:spcPts val="1200"/>
              </a:spcAft>
              <a:buAutoNum type="arabicPeriod"/>
            </a:pP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 Требовалось осуществить весь процесс работы над проблемой, а не только часть этого процесса (например, решить уравнение или упростить алгебраическое выражение).</a:t>
            </a:r>
          </a:p>
          <a:p>
            <a:pPr marL="361950" indent="-361950" algn="just">
              <a:lnSpc>
                <a:spcPct val="120000"/>
              </a:lnSpc>
              <a:spcAft>
                <a:spcPts val="1200"/>
              </a:spcAft>
              <a:buFontTx/>
              <a:buAutoNum type="arabicPeriod"/>
            </a:pPr>
            <a:r>
              <a:rPr lang="ru-RU" sz="1900" dirty="0">
                <a:solidFill>
                  <a:schemeClr val="tx1"/>
                </a:solidFill>
                <a:latin typeface="Arial Nova"/>
              </a:rPr>
              <a:t>Для выполнения заданий требовались знания и умения из разных разделов курса математики основной школы, соответствующие областям математического содержания, выделенным в PISA, и планируемым результатам ФГОС ООО и Примерной основной образовательной программы. </a:t>
            </a:r>
            <a:endParaRPr lang="ru-RU" sz="1900" dirty="0" smtClean="0">
              <a:solidFill>
                <a:schemeClr val="tx1"/>
              </a:solidFill>
              <a:latin typeface="Arial Nova"/>
            </a:endParaRPr>
          </a:p>
          <a:p>
            <a:pPr marL="361950" indent="-361950" algn="just">
              <a:lnSpc>
                <a:spcPct val="120000"/>
              </a:lnSpc>
              <a:spcAft>
                <a:spcPts val="1200"/>
              </a:spcAft>
              <a:buFontTx/>
              <a:buAutoNum type="arabicPeriod"/>
            </a:pP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Использовалась следующая структура задания:</a:t>
            </a:r>
          </a:p>
          <a:p>
            <a:pPr marL="361950" algn="just">
              <a:lnSpc>
                <a:spcPct val="120000"/>
              </a:lnSpc>
            </a:pP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- описание ситуации (введение в проблему, иногда оно было избыточным);</a:t>
            </a:r>
          </a:p>
          <a:p>
            <a:pPr marL="361950" algn="just">
              <a:lnSpc>
                <a:spcPct val="120000"/>
              </a:lnSpc>
            </a:pP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-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к каждой ситуации предлагались 4 связанных с ней задания;</a:t>
            </a:r>
          </a:p>
          <a:p>
            <a:pPr marL="647700" indent="-285750" algn="just">
              <a:lnSpc>
                <a:spcPct val="120000"/>
              </a:lnSpc>
              <a:spcAft>
                <a:spcPts val="1200"/>
              </a:spcAft>
              <a:buFontTx/>
              <a:buChar char="-"/>
            </a:pP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весь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тест содержал 8 заданий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.</a:t>
            </a:r>
          </a:p>
          <a:p>
            <a:pPr marL="361950" indent="-361950" algn="just">
              <a:lnSpc>
                <a:spcPct val="120000"/>
              </a:lnSpc>
            </a:pP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5.   Тестирование проводилось в онлайн-формате.</a:t>
            </a:r>
            <a:endParaRPr lang="ru-RU" sz="1900" dirty="0">
              <a:solidFill>
                <a:schemeClr val="tx1"/>
              </a:solidFill>
              <a:latin typeface="Arial Nov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00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ru-RU" noProof="0" smtClean="0"/>
              <a:pPr rtl="0"/>
              <a:t>4</a:t>
            </a:fld>
            <a:endParaRPr lang="ru-RU" noProof="0" dirty="0"/>
          </a:p>
        </p:txBody>
      </p:sp>
      <p:pic>
        <p:nvPicPr>
          <p:cNvPr id="5" name="Picture 124" descr="D:\РЕД\логотипы\ЦРО\Лого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008" y="139043"/>
            <a:ext cx="1166658" cy="820654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05432" y="139043"/>
            <a:ext cx="9781717" cy="85155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Nova"/>
              </a:rPr>
              <a:t>Характеристика уровней функциональной грамотности</a:t>
            </a:r>
            <a:endParaRPr lang="ru-RU" sz="3200" dirty="0">
              <a:solidFill>
                <a:srgbClr val="002060"/>
              </a:solidFill>
              <a:latin typeface="Arial Nova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3994209"/>
              </p:ext>
            </p:extLst>
          </p:nvPr>
        </p:nvGraphicFramePr>
        <p:xfrm>
          <a:off x="319242" y="963265"/>
          <a:ext cx="11572721" cy="579663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37341"/>
                <a:gridCol w="10035380"/>
              </a:tblGrid>
              <a:tr h="34803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bg1"/>
                          </a:solidFill>
                          <a:latin typeface="Arial Nova"/>
                        </a:rPr>
                        <a:t>Уровни</a:t>
                      </a:r>
                      <a:endParaRPr lang="ru-RU" b="0" dirty="0">
                        <a:solidFill>
                          <a:schemeClr val="bg1"/>
                        </a:solidFill>
                        <a:latin typeface="Arial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bg1"/>
                          </a:solidFill>
                          <a:latin typeface="Arial Nova"/>
                          <a:ea typeface="+mn-ea"/>
                          <a:cs typeface="+mn-cs"/>
                        </a:rPr>
                        <a:t>Характеристика</a:t>
                      </a:r>
                      <a:endParaRPr lang="ru-RU" sz="1800" b="0" kern="1200" dirty="0">
                        <a:solidFill>
                          <a:schemeClr val="bg1"/>
                        </a:solidFill>
                        <a:latin typeface="Arial Nov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55573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уровень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Вычитывание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читательская грамотность,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узнавание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понимание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математическая грамотность.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Находить и извлекать информацию различного предметного содержания из текстов, схем, рисунков, таблиц, диаграмм, представленных как на бумажных, так и на электронных носителях.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92118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уровень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Интерпретация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читательская грамотность,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понимание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применение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математическая грамотность.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Применять знания о масштабе, совершать реальные расчеты с извлечением данных из таблиц и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несплошного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текста, определять зависимости геометрических фигур, находить площади геометрических фигур.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Переводить текстовые задания с языка контекста на язык математики. </a:t>
                      </a:r>
                    </a:p>
                  </a:txBody>
                  <a:tcPr/>
                </a:tc>
              </a:tr>
              <a:tr h="1087593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уровень 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Оценка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читательская грамотность,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анализ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синтез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математическая грамотность.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Анализировать и обобщать информацию различного предметного содержания в разном контексте, опираясь на умения: размышлять о сообщениях текста и оценивать содержание, форму, структурные особенности текста; формулировать математическую проблему на основе анализа ситуации.</a:t>
                      </a:r>
                    </a:p>
                  </a:txBody>
                  <a:tcPr/>
                </a:tc>
              </a:tr>
              <a:tr h="1925672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уровень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Применение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читательская грамотность, </a:t>
                      </a:r>
                      <a:r>
                        <a:rPr lang="ru-RU" sz="16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рефлексия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 рамках математического содержания – математическая грамотность.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Применять полученную информацию для объяснения новой ситуации, для решения практической задачи без привлечения или с привлечением фоновых знаний; формулировать на основе текста собственную гипотезу.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Интерпретировать и оценивать математические данные в контексте личностно значимой ситуации.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61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ru-RU" noProof="0" smtClean="0"/>
              <a:pPr rtl="0"/>
              <a:t>5</a:t>
            </a:fld>
            <a:endParaRPr lang="ru-RU" noProof="0" dirty="0"/>
          </a:p>
        </p:txBody>
      </p:sp>
      <p:pic>
        <p:nvPicPr>
          <p:cNvPr id="5" name="Picture 124" descr="D:\РЕД\логотипы\ЦРО\Лого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741" y="135209"/>
            <a:ext cx="1228416" cy="864096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1157" y="129517"/>
            <a:ext cx="9781717" cy="8610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Nova"/>
              </a:rPr>
              <a:t>Количественные </a:t>
            </a:r>
            <a:r>
              <a:rPr lang="ru-RU" sz="2800" dirty="0">
                <a:solidFill>
                  <a:srgbClr val="002060"/>
                </a:solidFill>
                <a:latin typeface="Arial Nova"/>
              </a:rPr>
              <a:t>показатели </a:t>
            </a:r>
            <a:r>
              <a:rPr lang="ru-RU" sz="2800" dirty="0" smtClean="0">
                <a:solidFill>
                  <a:srgbClr val="002060"/>
                </a:solidFill>
                <a:latin typeface="Arial Nova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Arial Nova"/>
              </a:rPr>
            </a:br>
            <a:r>
              <a:rPr lang="ru-RU" sz="2800" dirty="0" smtClean="0">
                <a:solidFill>
                  <a:srgbClr val="002060"/>
                </a:solidFill>
                <a:latin typeface="Arial Nova"/>
              </a:rPr>
              <a:t>уровней </a:t>
            </a:r>
            <a:r>
              <a:rPr lang="ru-RU" sz="2800" dirty="0" err="1">
                <a:solidFill>
                  <a:srgbClr val="002060"/>
                </a:solidFill>
                <a:latin typeface="Arial Nova"/>
              </a:rPr>
              <a:t>сформированности</a:t>
            </a:r>
            <a:r>
              <a:rPr lang="ru-RU" sz="2800" dirty="0">
                <a:solidFill>
                  <a:srgbClr val="002060"/>
                </a:solidFill>
                <a:latin typeface="Arial Nova"/>
              </a:rPr>
              <a:t> математической грамотности   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874535166"/>
              </p:ext>
            </p:extLst>
          </p:nvPr>
        </p:nvGraphicFramePr>
        <p:xfrm>
          <a:off x="2130425" y="1257299"/>
          <a:ext cx="8223250" cy="546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984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ru-RU" noProof="0" smtClean="0"/>
              <a:pPr rtl="0"/>
              <a:t>6</a:t>
            </a:fld>
            <a:endParaRPr lang="ru-RU" noProof="0" dirty="0"/>
          </a:p>
        </p:txBody>
      </p:sp>
      <p:pic>
        <p:nvPicPr>
          <p:cNvPr id="5" name="Picture 124" descr="D:\РЕД\логотипы\ЦРО\Лого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667" y="141135"/>
            <a:ext cx="1228416" cy="864096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572083" y="384365"/>
            <a:ext cx="9781717" cy="3776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Nova"/>
              </a:rPr>
              <a:t>Распределение </a:t>
            </a:r>
            <a:r>
              <a:rPr lang="ru-RU" sz="2800" dirty="0">
                <a:solidFill>
                  <a:srgbClr val="002060"/>
                </a:solidFill>
                <a:latin typeface="Arial Nova"/>
              </a:rPr>
              <a:t>обучающихся по </a:t>
            </a:r>
            <a:r>
              <a:rPr lang="ru-RU" sz="2800" dirty="0" smtClean="0">
                <a:solidFill>
                  <a:srgbClr val="002060"/>
                </a:solidFill>
                <a:latin typeface="Arial Nova"/>
              </a:rPr>
              <a:t>уровням/кластерам  </a:t>
            </a:r>
            <a:endParaRPr lang="ru-RU" sz="2800" dirty="0">
              <a:solidFill>
                <a:srgbClr val="002060"/>
              </a:solidFill>
              <a:latin typeface="Arial Nova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3348322818"/>
              </p:ext>
            </p:extLst>
          </p:nvPr>
        </p:nvGraphicFramePr>
        <p:xfrm>
          <a:off x="485775" y="990601"/>
          <a:ext cx="11496676" cy="5595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6413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ru-RU" noProof="0" smtClean="0"/>
              <a:pPr rtl="0"/>
              <a:t>7</a:t>
            </a:fld>
            <a:endParaRPr lang="ru-RU" noProof="0" dirty="0"/>
          </a:p>
        </p:txBody>
      </p:sp>
      <p:pic>
        <p:nvPicPr>
          <p:cNvPr id="5" name="Picture 124" descr="D:\РЕД\логотипы\ЦРО\Лого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667" y="141135"/>
            <a:ext cx="1228416" cy="864096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81583" y="225069"/>
            <a:ext cx="10319880" cy="8311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Nova"/>
              </a:rPr>
              <a:t>Наиболее </a:t>
            </a:r>
            <a:r>
              <a:rPr lang="ru-RU" sz="2800" dirty="0">
                <a:solidFill>
                  <a:srgbClr val="002060"/>
                </a:solidFill>
                <a:latin typeface="Arial Nova"/>
              </a:rPr>
              <a:t>часто встречающиеся </a:t>
            </a:r>
            <a:r>
              <a:rPr lang="ru-RU" sz="2800" dirty="0" smtClean="0">
                <a:solidFill>
                  <a:srgbClr val="002060"/>
                </a:solidFill>
                <a:latin typeface="Arial Nova"/>
              </a:rPr>
              <a:t>трудности </a:t>
            </a:r>
            <a:r>
              <a:rPr lang="ru-RU" sz="2800" dirty="0">
                <a:solidFill>
                  <a:srgbClr val="002060"/>
                </a:solidFill>
                <a:latin typeface="Arial Nova"/>
              </a:rPr>
              <a:t>у обучающихся </a:t>
            </a:r>
            <a:r>
              <a:rPr lang="ru-RU" sz="2800" dirty="0" smtClean="0">
                <a:solidFill>
                  <a:srgbClr val="002060"/>
                </a:solidFill>
                <a:latin typeface="Arial Nova"/>
              </a:rPr>
              <a:t>при выполнении диагностической работы</a:t>
            </a:r>
            <a:endParaRPr lang="ru-RU" sz="2800" dirty="0">
              <a:solidFill>
                <a:srgbClr val="002060"/>
              </a:solidFill>
              <a:latin typeface="Arial Nov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6279" y="1140139"/>
            <a:ext cx="11657218" cy="5247927"/>
          </a:xfrm>
          <a:prstGeom prst="rect">
            <a:avLst/>
          </a:prstGeom>
          <a:solidFill>
            <a:srgbClr val="D5EDFF">
              <a:alpha val="49000"/>
            </a:srgb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lvl="0" indent="-361950" algn="just">
              <a:lnSpc>
                <a:spcPct val="120000"/>
              </a:lnSpc>
              <a:spcAft>
                <a:spcPts val="1200"/>
              </a:spcAft>
              <a:buAutoNum type="arabicPeriod"/>
            </a:pPr>
            <a:r>
              <a:rPr lang="ru-RU" sz="1900" dirty="0">
                <a:solidFill>
                  <a:schemeClr val="tx1"/>
                </a:solidFill>
                <a:latin typeface="Arial Nova"/>
              </a:rPr>
              <a:t>Н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ахождение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пробелов в зашифрованном тексте, решение задачи физического содержания, высказывание собственного мнения с опорой на законы познания окружающей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среды. </a:t>
            </a:r>
          </a:p>
          <a:p>
            <a:pPr marL="361950" lvl="0" indent="-361950" algn="just">
              <a:lnSpc>
                <a:spcPct val="120000"/>
              </a:lnSpc>
              <a:spcAft>
                <a:spcPts val="1200"/>
              </a:spcAft>
              <a:buAutoNum type="arabicPeriod"/>
            </a:pPr>
            <a:r>
              <a:rPr lang="ru-RU" sz="1900" dirty="0">
                <a:solidFill>
                  <a:schemeClr val="tx1"/>
                </a:solidFill>
                <a:latin typeface="Arial Nova"/>
              </a:rPr>
              <a:t>Н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ахождение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в текстах скрытой информации и её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интерпретации.</a:t>
            </a:r>
          </a:p>
          <a:p>
            <a:pPr marL="361950" lvl="0" indent="-361950" algn="just">
              <a:lnSpc>
                <a:spcPct val="120000"/>
              </a:lnSpc>
              <a:spcAft>
                <a:spcPts val="1200"/>
              </a:spcAft>
              <a:buAutoNum type="arabicPeriod"/>
            </a:pP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Оценивание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полноты и достоверности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информации.</a:t>
            </a:r>
          </a:p>
          <a:p>
            <a:pPr marL="361950" lvl="0" indent="-361950" algn="just">
              <a:lnSpc>
                <a:spcPct val="120000"/>
              </a:lnSpc>
              <a:spcAft>
                <a:spcPts val="1200"/>
              </a:spcAft>
              <a:buAutoNum type="arabicPeriod"/>
            </a:pP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Задания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2.2, 2.4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второй части,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где нужно предоставить развёрнутый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ответ.</a:t>
            </a:r>
          </a:p>
          <a:p>
            <a:pPr marL="361950" lvl="0" indent="-361950" algn="just">
              <a:lnSpc>
                <a:spcPct val="120000"/>
              </a:lnSpc>
              <a:spcAft>
                <a:spcPts val="1200"/>
              </a:spcAft>
              <a:buAutoNum type="arabicPeriod"/>
            </a:pPr>
            <a:r>
              <a:rPr lang="ru-RU" sz="1900" dirty="0">
                <a:solidFill>
                  <a:schemeClr val="tx1"/>
                </a:solidFill>
                <a:latin typeface="Arial Nova"/>
              </a:rPr>
              <a:t>З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адание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на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прогрессию.</a:t>
            </a:r>
          </a:p>
          <a:p>
            <a:pPr marL="361950" lvl="0" indent="-361950" algn="just">
              <a:lnSpc>
                <a:spcPct val="120000"/>
              </a:lnSpc>
              <a:spcAft>
                <a:spcPts val="1200"/>
              </a:spcAft>
              <a:buAutoNum type="arabicPeriod"/>
            </a:pP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Задания, связанные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с формулами сокращенного умножения,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нахождением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значения аргумента заданной функции по заданному значению функции,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решением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пропорции,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нахождением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углов равнобедренного треугольника по заданному внешнему углу,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решением задачи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на движение по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реке, решением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линейного уравнения с нахождением общего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знаменателя, 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задания на неравенство </a:t>
            </a:r>
            <a:r>
              <a:rPr lang="ru-RU" sz="1900" dirty="0" smtClean="0">
                <a:solidFill>
                  <a:schemeClr val="tx1"/>
                </a:solidFill>
                <a:latin typeface="Arial Nova"/>
              </a:rPr>
              <a:t>треугольников</a:t>
            </a:r>
            <a:r>
              <a:rPr lang="ru-RU" sz="1900" dirty="0">
                <a:solidFill>
                  <a:schemeClr val="tx1"/>
                </a:solidFill>
                <a:latin typeface="Arial Nov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768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833" y="1335088"/>
            <a:ext cx="10532268" cy="49403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ova"/>
                <a:ea typeface="+mj-ea"/>
                <a:cs typeface="+mj-cs"/>
              </a:rPr>
              <a:t>с заданиями на проценты</a:t>
            </a:r>
            <a:r>
              <a:rPr lang="ru-RU" dirty="0">
                <a:latin typeface="Arial Nova"/>
                <a:ea typeface="+mj-ea"/>
                <a:cs typeface="+mj-cs"/>
              </a:rPr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ova"/>
                <a:ea typeface="+mj-ea"/>
                <a:cs typeface="+mj-cs"/>
              </a:rPr>
              <a:t>вынесением </a:t>
            </a:r>
            <a:r>
              <a:rPr lang="ru-RU" dirty="0">
                <a:latin typeface="Arial Nova"/>
                <a:ea typeface="+mj-ea"/>
                <a:cs typeface="+mj-cs"/>
              </a:rPr>
              <a:t>общего множителя за </a:t>
            </a:r>
            <a:r>
              <a:rPr lang="ru-RU" dirty="0" smtClean="0">
                <a:latin typeface="Arial Nova"/>
                <a:ea typeface="+mj-ea"/>
                <a:cs typeface="+mj-cs"/>
              </a:rPr>
              <a:t>скобки; </a:t>
            </a:r>
            <a:endParaRPr lang="ru-RU" dirty="0">
              <a:latin typeface="Arial Nova"/>
              <a:ea typeface="+mj-ea"/>
              <a:cs typeface="+mj-c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ova"/>
                <a:ea typeface="+mj-ea"/>
                <a:cs typeface="+mj-cs"/>
              </a:rPr>
              <a:t>заданием </a:t>
            </a:r>
            <a:r>
              <a:rPr lang="ru-RU" dirty="0">
                <a:latin typeface="Arial Nova"/>
                <a:ea typeface="+mj-ea"/>
                <a:cs typeface="+mj-cs"/>
              </a:rPr>
              <a:t>на свойства степени с натуральным </a:t>
            </a:r>
            <a:r>
              <a:rPr lang="ru-RU" dirty="0" smtClean="0">
                <a:latin typeface="Arial Nova"/>
                <a:ea typeface="+mj-ea"/>
                <a:cs typeface="+mj-cs"/>
              </a:rPr>
              <a:t>показателем;</a:t>
            </a:r>
            <a:endParaRPr lang="ru-RU" dirty="0">
              <a:latin typeface="Arial Nova"/>
              <a:ea typeface="+mj-ea"/>
              <a:cs typeface="+mj-c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Arial Nova"/>
                <a:ea typeface="+mj-ea"/>
                <a:cs typeface="+mj-cs"/>
              </a:rPr>
              <a:t>решением </a:t>
            </a:r>
            <a:r>
              <a:rPr lang="ru-RU" dirty="0" smtClean="0">
                <a:latin typeface="Arial Nova"/>
                <a:ea typeface="+mj-ea"/>
                <a:cs typeface="+mj-cs"/>
              </a:rPr>
              <a:t>уравнения с раскрытием скобок; </a:t>
            </a:r>
            <a:endParaRPr lang="ru-RU" dirty="0">
              <a:latin typeface="Arial Nova"/>
              <a:ea typeface="+mj-ea"/>
              <a:cs typeface="+mj-c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>
                <a:latin typeface="Arial Nova"/>
                <a:ea typeface="+mj-ea"/>
                <a:cs typeface="+mj-cs"/>
              </a:rPr>
              <a:t>вычислением с помощью заданной формулы </a:t>
            </a:r>
            <a:r>
              <a:rPr lang="ru-RU" dirty="0" smtClean="0">
                <a:latin typeface="Arial Nova"/>
                <a:ea typeface="+mj-ea"/>
                <a:cs typeface="+mj-cs"/>
              </a:rPr>
              <a:t>неизвестного компонента. </a:t>
            </a:r>
            <a:endParaRPr lang="ru-RU" dirty="0">
              <a:latin typeface="Arial Nova"/>
              <a:ea typeface="+mj-ea"/>
              <a:cs typeface="+mj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ru-RU" noProof="0" smtClean="0"/>
              <a:pPr rtl="0"/>
              <a:t>8</a:t>
            </a:fld>
            <a:endParaRPr lang="ru-RU" noProof="0" dirty="0"/>
          </a:p>
        </p:txBody>
      </p:sp>
      <p:pic>
        <p:nvPicPr>
          <p:cNvPr id="5" name="Picture 124" descr="D:\РЕД\логотипы\ЦРО\Лого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667" y="141135"/>
            <a:ext cx="1228416" cy="864096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57933" y="309036"/>
            <a:ext cx="7124242" cy="86112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 Nova"/>
              </a:rPr>
              <a:t>Обучающиеся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 Nova"/>
              </a:rPr>
              <a:t>успешно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 Nova"/>
              </a:rPr>
              <a:t>справились: 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 Nov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2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6FEDF93-2BFD-41CA-ABC7-B039102F3792}" type="slidenum">
              <a:rPr lang="ru-RU" noProof="0" smtClean="0"/>
              <a:pPr rtl="0"/>
              <a:t>9</a:t>
            </a:fld>
            <a:endParaRPr lang="ru-RU" noProof="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19733" y="309036"/>
            <a:ext cx="9638842" cy="86112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 Nova"/>
              </a:rPr>
              <a:t>Рекомендации </a:t>
            </a:r>
            <a:r>
              <a:rPr lang="ru-RU" sz="2800" b="1" dirty="0">
                <a:solidFill>
                  <a:srgbClr val="002060"/>
                </a:solidFill>
                <a:latin typeface="Arial Nova"/>
              </a:rPr>
              <a:t>учителям, работающим в 8-х классах </a:t>
            </a:r>
          </a:p>
        </p:txBody>
      </p:sp>
      <p:pic>
        <p:nvPicPr>
          <p:cNvPr id="6" name="Picture 124" descr="D:\РЕД\логотипы\ЦРО\Лого 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667" y="141135"/>
            <a:ext cx="1228416" cy="86409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2756" y="1155873"/>
            <a:ext cx="11339513" cy="5455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  <a:tabLst>
                <a:tab pos="266700" algn="l"/>
              </a:tabLst>
            </a:pPr>
            <a:r>
              <a:rPr lang="ru-RU" sz="1900" dirty="0" smtClean="0">
                <a:latin typeface="Arial Nova"/>
              </a:rPr>
              <a:t>1. Навыки </a:t>
            </a:r>
            <a:r>
              <a:rPr lang="ru-RU" sz="1900" dirty="0">
                <a:latin typeface="Arial Nova"/>
              </a:rPr>
              <a:t>работы с текстом необходимы на каждом учебном занятии, работа по формированию читательской грамотности должна быть выстроена на уроках любой предметной </a:t>
            </a:r>
            <a:r>
              <a:rPr lang="ru-RU" sz="1900" dirty="0" smtClean="0">
                <a:latin typeface="Arial Nova"/>
              </a:rPr>
              <a:t>направленности. </a:t>
            </a:r>
            <a:endParaRPr lang="ru-RU" sz="1900" dirty="0">
              <a:latin typeface="Arial Nova"/>
            </a:endParaRPr>
          </a:p>
          <a:p>
            <a:pPr algn="just">
              <a:lnSpc>
                <a:spcPct val="130000"/>
              </a:lnSpc>
              <a:spcAft>
                <a:spcPts val="1200"/>
              </a:spcAft>
              <a:tabLst>
                <a:tab pos="266700" algn="l"/>
              </a:tabLst>
            </a:pPr>
            <a:r>
              <a:rPr lang="ru-RU" sz="1900" dirty="0" smtClean="0">
                <a:latin typeface="Arial Nova"/>
              </a:rPr>
              <a:t>2. На </a:t>
            </a:r>
            <a:r>
              <a:rPr lang="ru-RU" sz="1900" dirty="0">
                <a:latin typeface="Arial Nova"/>
              </a:rPr>
              <a:t>уроках и во внеурочной деятельности следует предусмотреть задания, направленные на умение читать и интерпретировать количественную информацию, представленную в различной форме </a:t>
            </a:r>
            <a:r>
              <a:rPr lang="ru-RU" sz="1900" dirty="0" smtClean="0">
                <a:latin typeface="Arial Nova"/>
              </a:rPr>
              <a:t>(таблиц</a:t>
            </a:r>
            <a:r>
              <a:rPr lang="ru-RU" sz="1900" dirty="0">
                <a:latin typeface="Arial Nova"/>
              </a:rPr>
              <a:t>, диаграмм, графиков реальных зависимостей), характерную для средств массовой информации. </a:t>
            </a:r>
            <a:r>
              <a:rPr lang="ru-RU" sz="1900" dirty="0" smtClean="0">
                <a:latin typeface="Arial Nova"/>
              </a:rPr>
              <a:t>Акцент необходимо сделать </a:t>
            </a:r>
            <a:r>
              <a:rPr lang="ru-RU" sz="1900" dirty="0">
                <a:latin typeface="Arial Nova"/>
              </a:rPr>
              <a:t>на </a:t>
            </a:r>
            <a:r>
              <a:rPr lang="ru-RU" sz="1900" dirty="0" smtClean="0">
                <a:latin typeface="Arial Nova"/>
              </a:rPr>
              <a:t>оценивании </a:t>
            </a:r>
            <a:r>
              <a:rPr lang="ru-RU" sz="1900" dirty="0">
                <a:latin typeface="Arial Nova"/>
              </a:rPr>
              <a:t>понимания составных (множественных) </a:t>
            </a:r>
            <a:r>
              <a:rPr lang="ru-RU" sz="1900" dirty="0" smtClean="0">
                <a:latin typeface="Arial Nova"/>
              </a:rPr>
              <a:t>текстов.</a:t>
            </a:r>
            <a:endParaRPr lang="ru-RU" sz="1900" dirty="0">
              <a:latin typeface="Arial Nova"/>
            </a:endParaRPr>
          </a:p>
          <a:p>
            <a:pPr lvl="0" algn="just">
              <a:lnSpc>
                <a:spcPct val="130000"/>
              </a:lnSpc>
              <a:spcAft>
                <a:spcPts val="1200"/>
              </a:spcAft>
              <a:tabLst>
                <a:tab pos="266700" algn="l"/>
              </a:tabLst>
            </a:pPr>
            <a:r>
              <a:rPr lang="ru-RU" sz="1900" dirty="0" smtClean="0">
                <a:latin typeface="Arial Nova"/>
              </a:rPr>
              <a:t>3. Использовать </a:t>
            </a:r>
            <a:r>
              <a:rPr lang="ru-RU" sz="1900" dirty="0">
                <a:latin typeface="Arial Nova"/>
              </a:rPr>
              <a:t>на уроках задания, развивающие пространственное воображение обучающихся; задания с использованием статистических показателей для характеристики реальных явлений и </a:t>
            </a:r>
            <a:r>
              <a:rPr lang="ru-RU" sz="1900" dirty="0" smtClean="0">
                <a:latin typeface="Arial Nova"/>
              </a:rPr>
              <a:t>процессов.</a:t>
            </a:r>
            <a:endParaRPr lang="ru-RU" sz="1900" dirty="0">
              <a:latin typeface="Arial Nova"/>
            </a:endParaRPr>
          </a:p>
          <a:p>
            <a:pPr lvl="0" algn="just">
              <a:lnSpc>
                <a:spcPct val="130000"/>
              </a:lnSpc>
              <a:spcAft>
                <a:spcPts val="1200"/>
              </a:spcAft>
              <a:tabLst>
                <a:tab pos="266700" algn="l"/>
              </a:tabLst>
            </a:pPr>
            <a:r>
              <a:rPr lang="ru-RU" sz="1900" dirty="0" smtClean="0">
                <a:latin typeface="Arial Nova"/>
              </a:rPr>
              <a:t>4. Включать </a:t>
            </a:r>
            <a:r>
              <a:rPr lang="ru-RU" sz="1900" dirty="0">
                <a:latin typeface="Arial Nova"/>
              </a:rPr>
              <a:t>задания с </a:t>
            </a:r>
            <a:r>
              <a:rPr lang="ru-RU" sz="1900" dirty="0" smtClean="0">
                <a:latin typeface="Arial Nova"/>
              </a:rPr>
              <a:t>большой </a:t>
            </a:r>
            <a:r>
              <a:rPr lang="ru-RU" sz="1900" dirty="0">
                <a:latin typeface="Arial Nova"/>
              </a:rPr>
              <a:t>долей </a:t>
            </a:r>
            <a:r>
              <a:rPr lang="ru-RU" sz="1900" dirty="0" err="1">
                <a:latin typeface="Arial Nova"/>
              </a:rPr>
              <a:t>метапредметной</a:t>
            </a:r>
            <a:r>
              <a:rPr lang="ru-RU" sz="1900" dirty="0">
                <a:latin typeface="Arial Nova"/>
              </a:rPr>
              <a:t> составляющей в традиционные диагностические работы в рамках </a:t>
            </a:r>
            <a:r>
              <a:rPr lang="ru-RU" sz="1900" dirty="0" err="1">
                <a:latin typeface="Arial Nova"/>
              </a:rPr>
              <a:t>внутришкольного</a:t>
            </a:r>
            <a:r>
              <a:rPr lang="ru-RU" sz="1900" dirty="0">
                <a:latin typeface="Arial Nova"/>
              </a:rPr>
              <a:t> контроля, использовать комплексные работы для отдельной диагностики </a:t>
            </a:r>
            <a:r>
              <a:rPr lang="ru-RU" sz="1900" dirty="0" err="1">
                <a:latin typeface="Arial Nova"/>
              </a:rPr>
              <a:t>метапредметных</a:t>
            </a:r>
            <a:r>
              <a:rPr lang="ru-RU" sz="1900" dirty="0">
                <a:latin typeface="Arial Nova"/>
              </a:rPr>
              <a:t> результатов обучения</a:t>
            </a:r>
            <a:r>
              <a:rPr lang="ru-RU" sz="1900" dirty="0" smtClean="0">
                <a:latin typeface="Arial Nova"/>
              </a:rPr>
              <a:t>.</a:t>
            </a:r>
            <a:endParaRPr lang="ru-RU" sz="1900" dirty="0">
              <a:latin typeface="Arial Nov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92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30740520_TF78455520.potx" id="{6194D418-000E-4B18-8B3F-3A59BEE2D1E7}" vid="{6F7872A1-CC0E-4A91-8B87-352845EDF7F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757</Words>
  <Application>Microsoft Office PowerPoint</Application>
  <PresentationFormat>Произвольный</PresentationFormat>
  <Paragraphs>82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Основные характеристики мониторинга</vt:lpstr>
      <vt:lpstr>Описание инструмента</vt:lpstr>
      <vt:lpstr>Характеристика уровней функциональной грамотности</vt:lpstr>
      <vt:lpstr>Количественные показатели  уровней сформированности математической грамотности   </vt:lpstr>
      <vt:lpstr>Распределение обучающихся по уровням/кластерам  </vt:lpstr>
      <vt:lpstr>Наиболее часто встречающиеся трудности у обучающихся при выполнении диагностической работы</vt:lpstr>
      <vt:lpstr>Обучающиеся успешно справились: </vt:lpstr>
      <vt:lpstr>Рекомендации учителям, работающим в 8-х классах </vt:lpstr>
      <vt:lpstr>Общие 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user</cp:lastModifiedBy>
  <cp:revision>620</cp:revision>
  <cp:lastPrinted>2020-12-18T08:45:21Z</cp:lastPrinted>
  <dcterms:created xsi:type="dcterms:W3CDTF">2020-12-06T18:29:33Z</dcterms:created>
  <dcterms:modified xsi:type="dcterms:W3CDTF">2021-03-22T09:02:02Z</dcterms:modified>
</cp:coreProperties>
</file>