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</p:sldMasterIdLst>
  <p:sldIdLst>
    <p:sldId id="256" r:id="rId2"/>
    <p:sldId id="303" r:id="rId3"/>
    <p:sldId id="29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96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97" r:id="rId30"/>
    <p:sldId id="281" r:id="rId31"/>
    <p:sldId id="282" r:id="rId32"/>
    <p:sldId id="283" r:id="rId33"/>
    <p:sldId id="284" r:id="rId34"/>
    <p:sldId id="298" r:id="rId35"/>
    <p:sldId id="285" r:id="rId36"/>
    <p:sldId id="286" r:id="rId37"/>
    <p:sldId id="287" r:id="rId38"/>
    <p:sldId id="288" r:id="rId39"/>
    <p:sldId id="289" r:id="rId40"/>
    <p:sldId id="290" r:id="rId41"/>
    <p:sldId id="299" r:id="rId42"/>
    <p:sldId id="291" r:id="rId43"/>
    <p:sldId id="300" r:id="rId44"/>
    <p:sldId id="292" r:id="rId45"/>
    <p:sldId id="301" r:id="rId46"/>
    <p:sldId id="293" r:id="rId47"/>
    <p:sldId id="294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8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8" y="4777381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9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2"/>
            <a:ext cx="584978" cy="365125"/>
          </a:xfrm>
        </p:spPr>
        <p:txBody>
          <a:bodyPr/>
          <a:lstStyle/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7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7" y="4354047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8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310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5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7" y="4354047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8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8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5" y="2905307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81109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2438402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7" y="5181601"/>
            <a:ext cx="6591985" cy="72962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517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5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1"/>
            <a:ext cx="6688292" cy="72962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8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5" y="2905307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9156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7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7" y="5181601"/>
            <a:ext cx="6591985" cy="72962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683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811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8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8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2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3" y="624109"/>
            <a:ext cx="6589199" cy="128089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7" y="2133601"/>
            <a:ext cx="6591985" cy="377762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500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2074563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7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8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0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8" y="2136707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9" y="2136707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4"/>
            <a:ext cx="584978" cy="365125"/>
          </a:xfrm>
        </p:spPr>
        <p:txBody>
          <a:bodyPr/>
          <a:lstStyle/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69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90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6" y="2223398"/>
            <a:ext cx="2873239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2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4"/>
            <a:ext cx="584978" cy="365125"/>
          </a:xfrm>
        </p:spPr>
        <p:txBody>
          <a:bodyPr/>
          <a:lstStyle/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73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09"/>
            <a:ext cx="6589200" cy="128089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8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2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4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5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564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7" y="4800600"/>
            <a:ext cx="6591985" cy="566739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7" y="634965"/>
            <a:ext cx="6591985" cy="385497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7" y="5367339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22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1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09"/>
            <a:ext cx="6589200" cy="12808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7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EA544-57A7-471B-AE5D-F114B71B5368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10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4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C0E81AC-E7BD-41A3-8FAE-A7FD4C2D9F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92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gif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179512" y="2852936"/>
            <a:ext cx="8964488" cy="25202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Марафон педагогических идей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городских </a:t>
            </a: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проектных площадок </a:t>
            </a:r>
            <a:endParaRPr lang="ru-RU" sz="2400" b="1" dirty="0" smtClean="0">
              <a:solidFill>
                <a:srgbClr val="0070C0"/>
              </a:solidFill>
              <a:latin typeface="Arial Black" pitchFamily="34" charset="0"/>
              <a:ea typeface="Times New Roman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по </a:t>
            </a: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реализации образовательных </a:t>
            </a: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инициатив 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сфере дошкольного образования </a:t>
            </a:r>
            <a:endParaRPr lang="ru-RU" sz="2400" b="1" dirty="0" smtClean="0">
              <a:solidFill>
                <a:srgbClr val="0070C0"/>
              </a:solidFill>
              <a:latin typeface="Arial Black" pitchFamily="34" charset="0"/>
              <a:ea typeface="Times New Roman"/>
            </a:endParaRPr>
          </a:p>
          <a:p>
            <a:pPr lvl="0" algn="ctr">
              <a:spcBef>
                <a:spcPct val="20000"/>
              </a:spcBef>
              <a:defRPr/>
            </a:pPr>
            <a:r>
              <a:rPr lang="ru-RU" sz="24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в </a:t>
            </a:r>
            <a:r>
              <a:rPr lang="ru-RU" sz="2400" b="1" dirty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2020 году</a:t>
            </a:r>
          </a:p>
        </p:txBody>
      </p:sp>
      <p:pic>
        <p:nvPicPr>
          <p:cNvPr id="48130" name="Picture 2" descr="http://edc-samara.ru/skins/axx/images/cro_new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4664"/>
            <a:ext cx="3711027" cy="1483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315»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Технология формирования представлений о культуре Самарского края у детей дошкольного возраста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47106" name="Picture 2" descr="http://qrcoder.ru/code/?http%3A%2F%2Fmbdou315samara.ru%2Ftehnologiya-formirovaniya-predstavlenij-o-kulture-samarskogo-kraya-u-detej-doshkolnogo-vozrasta%2F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08" y="5238000"/>
            <a:ext cx="1620000" cy="1620000"/>
          </a:xfrm>
          <a:prstGeom prst="rect">
            <a:avLst/>
          </a:prstGeom>
          <a:noFill/>
        </p:spPr>
      </p:pic>
      <p:pic>
        <p:nvPicPr>
          <p:cNvPr id="8" name="Picture 4" descr="https://lends8-kapelka.edumsko.ru/uploads/2000/1208/section/63554/gerb_0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818" y="226480"/>
            <a:ext cx="1252598" cy="161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395»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Формирование первичных представлений о культурном наследии России в сфере искусства у старших дошкольников средствами современных образовательных технологий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8" name="Рисунок 7" descr="395 ЛОГОТИП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1368152" cy="1368152"/>
          </a:xfrm>
          <a:prstGeom prst="rect">
            <a:avLst/>
          </a:prstGeom>
          <a:effectLst>
            <a:outerShdw blurRad="50800" dist="38100" dir="8100000" algn="tr" rotWithShape="0">
              <a:srgbClr val="250F0B">
                <a:alpha val="40000"/>
              </a:srgbClr>
            </a:outerShdw>
          </a:effectLst>
        </p:spPr>
      </p:pic>
      <p:pic>
        <p:nvPicPr>
          <p:cNvPr id="9" name="Picture 2" descr="http://qrcoder.ru/code/?http%3A%2F%2Fdetsad395sam.ru%2Fdopolnitelnaya-informatsiya%2Fproektnaya-ploshchadka%2Fvideo%2F&amp;8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08" y="5238000"/>
            <a:ext cx="1620000" cy="1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899592" y="3140968"/>
            <a:ext cx="7920880" cy="1944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НАПРАВЛЕНИЕ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«</a:t>
            </a:r>
            <a:r>
              <a:rPr lang="ru-RU" sz="3600" b="1" dirty="0" smtClean="0">
                <a:solidFill>
                  <a:srgbClr val="0070C0"/>
                </a:solidFill>
              </a:rPr>
              <a:t>Популяризация научных знаний среди детей</a:t>
            </a: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»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7" name="Picture 2" descr="http://edc-samara.ru/skins/axx/images/cro_new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4664"/>
            <a:ext cx="3711027" cy="1483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12»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2104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err="1" smtClean="0">
                <a:latin typeface="Arial Black" pitchFamily="34" charset="0"/>
              </a:rPr>
              <a:t>Поисково</a:t>
            </a:r>
            <a:r>
              <a:rPr lang="ru-RU" sz="2400" dirty="0" smtClean="0">
                <a:latin typeface="Arial Black" pitchFamily="34" charset="0"/>
              </a:rPr>
              <a:t>–развивающие </a:t>
            </a:r>
            <a:r>
              <a:rPr lang="ru-RU" sz="2400" dirty="0">
                <a:latin typeface="Arial Black" pitchFamily="34" charset="0"/>
              </a:rPr>
              <a:t>игры А.З. Зака для дифференцированного развития интеллектуальных способностей дошкольников 5-7 лет</a:t>
            </a:r>
            <a:r>
              <a:rPr lang="ru-RU" sz="2400" dirty="0" smtClean="0">
                <a:latin typeface="Arial Black" pitchFamily="34" charset="0"/>
              </a:rPr>
              <a:t>»</a:t>
            </a:r>
            <a:endParaRPr lang="ru-RU" sz="2400" dirty="0">
              <a:latin typeface="Arial Black" pitchFamily="34" charset="0"/>
            </a:endParaRPr>
          </a:p>
        </p:txBody>
      </p:sp>
      <p:pic>
        <p:nvPicPr>
          <p:cNvPr id="45058" name="Picture 2" descr="http://qrcoder.ru/code/?http%3A%2F%2Fdolphin12.ru%2Findex.php%2Fsvedeniya-ob-obrazovatelnoy-organizacii%2Fnovosti%2F95-logicheskie-konstruktory-i-trenazhery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08" y="5238000"/>
            <a:ext cx="1620000" cy="1620000"/>
          </a:xfrm>
          <a:prstGeom prst="rect">
            <a:avLst/>
          </a:prstGeom>
          <a:noFill/>
        </p:spPr>
      </p:pic>
      <p:pic>
        <p:nvPicPr>
          <p:cNvPr id="8" name="Picture 2" descr="C:\Users\12-2\Downloads\-eVJdz8d7Bo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3891"/>
            <a:ext cx="1258848" cy="132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9"/>
            <a:ext cx="6260232" cy="1150551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69»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Конструирование как средство развития технических способностей дошкольников в продуктивной деятельности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44038" name="Picture 6" descr="http://qrcoder.ru/code/?http%3A%2F%2Fwww.mbdou-69.ru%2Finnovatsionnaya-deyatelnost-dou%2Fpedagogicheskaya-gostinaya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08" y="5221345"/>
            <a:ext cx="1620000" cy="16200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1728192" cy="1728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153»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Математическое образование дошкольников с применением технологии «Сказочные лабиринты игры» В. В. </a:t>
            </a:r>
            <a:r>
              <a:rPr lang="ru-RU" sz="2400" dirty="0" err="1" smtClean="0">
                <a:latin typeface="Arial Black" pitchFamily="34" charset="0"/>
              </a:rPr>
              <a:t>Воскобовича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43010" name="Picture 2" descr="http://qrcoder.ru/code/?http%3A%2F%2F153detsad.ru%2Finnovatsionnaya-deyatelnost.html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66" y="5140643"/>
            <a:ext cx="1619999" cy="16200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36" y="260648"/>
            <a:ext cx="1942416" cy="5954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автономное дошкольное образовательное учреждение «Детский сад № 172»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Педагогическая мастерская «Техническое конструирование – шаги к техническому творчеству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41986" name="Picture 2" descr="http://qrcoder.ru/code/?http%3A%2F%2Fsad-172.ru%2Findex.php%3Foption%3Dcom_content%26view%3Darticle%26id%3D12%26Itemid%3D12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08" y="5208521"/>
            <a:ext cx="1620000" cy="1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182»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Математическое образование дошкольников на основе метода проектов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40962" name="Picture 2" descr="http://qrcoder.ru/code/?http%3A%2F%2Fdet-sad182.ru%2Fproektnaya-ploshchadka.html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124551"/>
            <a:ext cx="1619999" cy="1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269»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Формирование у дошкольников предпосылок инженерного мышления посредством вовлечения детей в создание динамических моделей-игрушек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9218" name="Picture 2" descr="http://qrcoder.ru/code/?http%3A%2F%2Fxn--269-5cdtbf0hi.xn--p1ai%2Finnovatsionnaya-deyatelnost.html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758" y="5157192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0648"/>
            <a:ext cx="1421668" cy="1376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291»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Средства развития познавательных способностей старших дошкольников в процессе познавательно-исследовательской деятельности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38914" name="Picture 2" descr="http://qrcoder.ru/code/?http%3A%2F%2Fsad291.ru%2F2019-03-29-04-43-12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140643"/>
            <a:ext cx="1619999" cy="1620000"/>
          </a:xfrm>
          <a:prstGeom prst="rect">
            <a:avLst/>
          </a:prstGeom>
          <a:noFill/>
        </p:spPr>
      </p:pic>
      <p:pic>
        <p:nvPicPr>
          <p:cNvPr id="8" name="Picture 2" descr="C:\Users\Елена\Desktop\Мои документы\Старший воспитатель\ФЕС\Картинки\Эмблема МБДОУ дс № 291 2016 - 2017 уч год\Эмбл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55938"/>
            <a:ext cx="1547812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79104" y="3429000"/>
            <a:ext cx="792088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НАПРАВЛЕНИЕ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  <a:ea typeface="Times New Roman"/>
              </a:rPr>
              <a:t>«Приобщение детей к культурному наследию»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pic>
        <p:nvPicPr>
          <p:cNvPr id="8" name="Picture 2" descr="http://edc-samara.ru/skins/axx/images/cro_new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4664"/>
            <a:ext cx="3711027" cy="1483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802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081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325»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Игровой метод познания мира и развития интеллектуальных способностей детей «Детский университет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37890" name="Picture 2" descr="http://qrcoder.ru/code/?https%3A%2F%2F%E4%E5%F2%F1%E0%E4325.%F0%F4%2Fproektpro.html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66" y="5140643"/>
            <a:ext cx="1619999" cy="1620000"/>
          </a:xfrm>
          <a:prstGeom prst="rect">
            <a:avLst/>
          </a:prstGeom>
          <a:noFill/>
        </p:spPr>
      </p:pic>
      <p:pic>
        <p:nvPicPr>
          <p:cNvPr id="7" name="Рисунок 6" descr="20200901_1402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1400944" cy="1400944"/>
          </a:xfrm>
          <a:prstGeom prst="flowChartConnector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51216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автономное дошкольное образовательное учреждение «Центр развития ребенка - детский сад № 375»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Развитие исследовательской активности детей старшего дошкольного возраста в образовательном пространстве ДОУ средствами STEM-лаборатории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26" name="Picture 2" descr="http://qrcoder.ru/code/?http%3A%2F%2Fsamara.dou375.info%2F%3Fp%3D4761&amp;4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158" y="5157192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383»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Формирование исследовательской активности детей дошкольного возраста через мини-проекты в области естествознания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35843" name="Picture 3" descr="http://qrcoder.ru/code/?http%3A%2F%2Fds383samara.ru%2Findex.php%2Fhome%2Fobrazovanie%2Fesperimentalnaya-deyatelnost-dou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354" y="5140643"/>
            <a:ext cx="1620000" cy="1620000"/>
          </a:xfrm>
          <a:prstGeom prst="rect">
            <a:avLst/>
          </a:prstGeom>
          <a:noFill/>
        </p:spPr>
      </p:pic>
      <p:pic>
        <p:nvPicPr>
          <p:cNvPr id="8" name="Picture 2" descr="C:\Users\MET\Desktop\зам\символика наша\383 логотип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69952"/>
            <a:ext cx="1402864" cy="1402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384»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Игровые обучающие ситуации как вариативная форма организации образовательной деятельности детей старшего дошкольного возраста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34818" name="Picture 2" descr="http://qrcoder.ru/code/?http%3A%2F%2Fdetsad384samara.ru%2Fproektnaya-ploshchadka.html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666" y="5221909"/>
            <a:ext cx="1619999" cy="1620000"/>
          </a:xfrm>
          <a:prstGeom prst="rect">
            <a:avLst/>
          </a:prstGeom>
          <a:noFill/>
        </p:spPr>
      </p:pic>
      <p:pic>
        <p:nvPicPr>
          <p:cNvPr id="8" name="Picture 5" descr="C:\Users\user\Desktop\2QkA9vme_400x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9"/>
            <a:ext cx="1674366" cy="1674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29614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образовательное учреждение «Начальная школа - детский сад «Истоки»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Культурные практики в условиях учреждения «ДОУ - начальная школа»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33794" name="Picture 2" descr="http://qrcoder.ru/code/?http%3A%2F%2Fmou-istoki.ru%2Fpage%2Fdejatelnost-proektnoj-ploshhadki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153579"/>
            <a:ext cx="1619999" cy="1620000"/>
          </a:xfrm>
          <a:prstGeom prst="rect">
            <a:avLst/>
          </a:prstGeom>
          <a:noFill/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84" y="184177"/>
            <a:ext cx="1714872" cy="2164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36»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Развитие творческого мышления и воображения у старших дошкольников с ТНР в конструктивной деятельности в условиях инклюзивной практики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32770" name="Picture 2" descr="http://qrcoder.ru/code/?https%3A%2F%2F%E4%E5%F2%F1%E0%E436.%F0%F4%2Fino-deyatel.html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238000"/>
            <a:ext cx="1619999" cy="1620000"/>
          </a:xfrm>
          <a:prstGeom prst="rect">
            <a:avLst/>
          </a:prstGeom>
          <a:noFill/>
        </p:spPr>
      </p:pic>
      <p:pic>
        <p:nvPicPr>
          <p:cNvPr id="8" name="Рисунок 7" descr="C:\Documents and Settings\Admin\Рабочий стол\logo_oficial_3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74" y="260649"/>
            <a:ext cx="1872208" cy="150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178»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Кинофестиваль как средство социально-коммуникативного развития детей дошкольного возраста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2290" name="Picture 2" descr="http://qrcoder.ru/code/?http%3A%2F%2Fds178sa.ru%2F%3Fpage_id%3D1931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08" y="5135656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275»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Формирование представлений об окружающем мире в процессе познавательно-исследовательской деятельности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30724" name="Picture 4" descr="http://qrcoder.ru/code/?dou275samara.ru%2Fproektnaya-ploshchadka.html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152452"/>
            <a:ext cx="1619999" cy="1620000"/>
          </a:xfrm>
          <a:prstGeom prst="rect">
            <a:avLst/>
          </a:prstGeom>
          <a:noFill/>
        </p:spPr>
      </p:pic>
      <p:pic>
        <p:nvPicPr>
          <p:cNvPr id="8" name="Рисунок 7" descr="http://ds80.pupils.ru/upload/ds_80/information_system_454/1/5/2/8/5/group_15285/small_information_groups_152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82" y="256084"/>
            <a:ext cx="1906270" cy="1405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208823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 Black" pitchFamily="34" charset="0"/>
              </a:rPr>
              <a:t>Муниципальное бюджетное образовательное учреждение «Школа №24 с углубленным изучением отдельных предметов имени героя Советского Союза Буркина М.И.» городского округа Самара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620543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Преемственность в образовании: формирование основ инженерного мышления у детей дошкольного возраста в системе «детский сад-школа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29698" name="Picture 2" descr="http://qrcoder.ru/code/?samara-school24.ru%2Fpage%2Fpreemstvennost-v-obrazovanii-formirovanie-osnov-inzhenernogo-myshlenija-u-detej-doshkolnogo-vozrasta-v-sisteme-detskij-sad-shkola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08" y="5140643"/>
            <a:ext cx="1620000" cy="16200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4" y="-105274"/>
            <a:ext cx="1656902" cy="2106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87555" y="3356992"/>
            <a:ext cx="7920880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НАПРАВЛЕНИЕ</a:t>
            </a:r>
            <a:endParaRPr lang="en-US" sz="3600" b="1" dirty="0" smtClean="0">
              <a:solidFill>
                <a:srgbClr val="0070C0"/>
              </a:solidFill>
              <a:latin typeface="Arial Black" pitchFamily="34" charset="0"/>
              <a:ea typeface="Times New Roman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«</a:t>
            </a:r>
            <a:r>
              <a:rPr lang="ru-RU" sz="3600" b="1" dirty="0" smtClean="0">
                <a:solidFill>
                  <a:srgbClr val="0070C0"/>
                </a:solidFill>
              </a:rPr>
              <a:t>Трудовое воспитание и профессиональное самоопределение</a:t>
            </a: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»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7" name="Picture 2" descr="http://edc-samara.ru/skins/axx/images/cro_new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4664"/>
            <a:ext cx="3711027" cy="1483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2416" y="260649"/>
            <a:ext cx="6657568" cy="145993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latin typeface="Arial Black" pitchFamily="34" charset="0"/>
              </a:rPr>
              <a:t>Муниципальное бюджетное дошкольное образовательное учреждение «Центр развития ребенка - детский сад № 42 «Подсолнушек» городского округа Самара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Художественные произведения как смысловой фон для разных видов деятельности детей дошкольного возраста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26" name="Picture 2" descr="http://qrcoder.ru/code/?sad-42.ru%2F2014-04-27-20-29-37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157192"/>
            <a:ext cx="1619999" cy="162000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2061"/>
            <a:ext cx="1368152" cy="1478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229»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Мастерские полезного действия для ознакомления детей с профессиями через игровую и продуктивную деятельность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28674" name="Picture 2" descr="http://qrcoder.ru/code/?http%3A%2F%2Fdetsad229.ru%2Feducate%2Fproektnaya-ploshchadka.html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238000"/>
            <a:ext cx="1619999" cy="1620000"/>
          </a:xfrm>
          <a:prstGeom prst="rect">
            <a:avLst/>
          </a:prstGeom>
          <a:noFill/>
        </p:spPr>
      </p:pic>
      <p:pic>
        <p:nvPicPr>
          <p:cNvPr id="8" name="Рисунок 7" descr="эмблем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9F8F4"/>
              </a:clrFrom>
              <a:clrTo>
                <a:srgbClr val="F9F8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9"/>
            <a:ext cx="1504188" cy="187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1521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455»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Форматы работы по ознакомлению детей дошкольного возраста с группой профессий «человек - техника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27650" name="Picture 2" descr="http://qrcoder.ru/code/?https%3A%2F%2Fds455.ru%2F%3Fp%3Dexperiment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140643"/>
            <a:ext cx="1619999" cy="1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231»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Социально-коммуникативное развитие дошкольников 5-7 лет в процессе ознакомления с профессиями взрослых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26626" name="Picture 2" descr="http://qrcoder.ru/code/?http%3A%2F%2Fmbdou231.ru%2Ftryd%2F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08" y="5223271"/>
            <a:ext cx="1620000" cy="16200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1630066" cy="1630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</a:t>
            </a:r>
            <a:r>
              <a:rPr lang="en-US" sz="2000" b="1" dirty="0" smtClean="0">
                <a:latin typeface="Arial Black" pitchFamily="34" charset="0"/>
              </a:rPr>
              <a:t>30</a:t>
            </a:r>
            <a:r>
              <a:rPr lang="ru-RU" sz="2000" b="1" dirty="0" smtClean="0">
                <a:latin typeface="Arial Black" pitchFamily="34" charset="0"/>
              </a:rPr>
              <a:t>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pPr algn="ctr"/>
            <a:endParaRPr lang="ru-RU" sz="2400" b="1" u="sng" dirty="0" smtClean="0">
              <a:solidFill>
                <a:srgbClr val="00B050"/>
              </a:solidFill>
              <a:latin typeface="Arial Black" pitchFamily="34" charset="0"/>
            </a:endParaRP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>
                <a:latin typeface="Arial Black" panose="020B0A04020102020204" pitchFamily="34" charset="0"/>
              </a:rPr>
              <a:t>Формирование у детей дошкольного возраста  ценностного отношения к труду взрослых в игровой </a:t>
            </a:r>
            <a:r>
              <a:rPr lang="ru-RU" sz="2400" dirty="0" smtClean="0">
                <a:latin typeface="Arial Black" panose="020B0A04020102020204" pitchFamily="34" charset="0"/>
              </a:rPr>
              <a:t>деятельности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9" name="Объект 13" descr="https://img2.freepng.ru/20180318/thq/kisspng-cube-three-dimensional-space-color-stereo-color-box-vector-material-5aaee8c482fa18.3903088015214122925365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0" y="260649"/>
            <a:ext cx="1584325" cy="1267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://qrcoder.ru/code/?http%3A%2F%2Fdetsad30sam.ru%2Fproektnye-ploshchadki%2F2018-2019%2F&amp;8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89" y="5178555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87555" y="3356992"/>
            <a:ext cx="7920880" cy="24482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НАПРАВЛЕНИЕ</a:t>
            </a:r>
            <a:endParaRPr lang="en-US" sz="3600" b="1" dirty="0" smtClean="0">
              <a:solidFill>
                <a:srgbClr val="0070C0"/>
              </a:solidFill>
              <a:latin typeface="Arial Black" pitchFamily="34" charset="0"/>
              <a:ea typeface="Times New Roman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«</a:t>
            </a:r>
            <a:r>
              <a:rPr lang="ru-RU" sz="3600" b="1" dirty="0">
                <a:solidFill>
                  <a:srgbClr val="0070C0"/>
                </a:solidFill>
              </a:rPr>
              <a:t>Физическое воспитание и формирование культуры здоровья</a:t>
            </a: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»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7" name="Picture 2" descr="http://edc-samara.ru/skins/axx/images/cro_new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4664"/>
            <a:ext cx="3711027" cy="1483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18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</a:t>
            </a:r>
            <a:r>
              <a:rPr lang="en-US" sz="2000" b="1" dirty="0" smtClean="0">
                <a:latin typeface="Arial Black" pitchFamily="34" charset="0"/>
              </a:rPr>
              <a:t>83</a:t>
            </a:r>
            <a:r>
              <a:rPr lang="ru-RU" sz="2000" b="1" dirty="0" smtClean="0">
                <a:latin typeface="Arial Black" pitchFamily="34" charset="0"/>
              </a:rPr>
              <a:t>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2016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>
                <a:latin typeface="Arial Black" pitchFamily="34" charset="0"/>
              </a:rPr>
              <a:t>Взаимодействие участников образовательных отношений в формировании физических компетенций старших дошкольников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7" name="Рисунок 6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3" r="-179" b="-3989"/>
          <a:stretch>
            <a:fillRect/>
          </a:stretch>
        </p:blipFill>
        <p:spPr bwMode="auto">
          <a:xfrm>
            <a:off x="677516" y="260648"/>
            <a:ext cx="136815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http://qrcoder.ru/code/?http%3A%2F%2Fsad-83.ru%2Finnovatsionnaya-deyatelnost&amp;8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238000"/>
            <a:ext cx="161999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</a:t>
            </a:r>
            <a:r>
              <a:rPr lang="en-US" sz="2000" b="1" dirty="0" smtClean="0">
                <a:latin typeface="Arial Black" pitchFamily="34" charset="0"/>
              </a:rPr>
              <a:t>177</a:t>
            </a:r>
            <a:r>
              <a:rPr lang="ru-RU" sz="2000" b="1" dirty="0" smtClean="0">
                <a:latin typeface="Arial Black" pitchFamily="34" charset="0"/>
              </a:rPr>
              <a:t>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>
                <a:latin typeface="Arial Black" pitchFamily="34" charset="0"/>
              </a:rPr>
              <a:t>Развитие координационных способностей детей дошкольного возраста средствами детского фитнеса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4" name="Picture 2" descr="http://qrcoder.ru/code/?http%3A%2F%2Fmdou177.ru%2Fcontent%2F%25D0%25BF%25D1%2580%25D0%25BE%25D0%25B5%25D0%25BA%25D1%2582%25D0%25BD%25D0%25B0%25D1%258F-%25D0%25BF%25D0%25BB%25D0%25BE%25D1%2589%25D0%25B0%25D0%25B4%25D0%25BA%25D0%25B0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131875"/>
            <a:ext cx="161999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dns\Desktop\Лого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05" y="258327"/>
            <a:ext cx="1725955" cy="1242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</a:t>
            </a:r>
            <a:r>
              <a:rPr lang="en-US" sz="2000" b="1" dirty="0" smtClean="0">
                <a:latin typeface="Arial Black" pitchFamily="34" charset="0"/>
              </a:rPr>
              <a:t>281</a:t>
            </a:r>
            <a:r>
              <a:rPr lang="ru-RU" sz="2000" b="1" dirty="0" smtClean="0">
                <a:latin typeface="Arial Black" pitchFamily="34" charset="0"/>
              </a:rPr>
              <a:t>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>
                <a:latin typeface="Arial Black" pitchFamily="34" charset="0"/>
              </a:rPr>
              <a:t>Укрепление психофизического здоровья детей раннего возраста посредством </a:t>
            </a:r>
            <a:r>
              <a:rPr lang="ru-RU" sz="2400" dirty="0" err="1">
                <a:latin typeface="Arial Black" pitchFamily="34" charset="0"/>
              </a:rPr>
              <a:t>здоровьесберегающих</a:t>
            </a:r>
            <a:r>
              <a:rPr lang="ru-RU" sz="2400" dirty="0">
                <a:latin typeface="Arial Black" pitchFamily="34" charset="0"/>
              </a:rPr>
              <a:t> технологий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2050" name="Picture 2" descr="http://qrcoder.ru/code/?http%3A%2F%2Fds281samara.ru%2Finnovatsionnaya-deyatelnost%2Fgorodskaya-proektnaya-ploshchadka.html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08" y="5243680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6811"/>
            <a:ext cx="2160240" cy="110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</a:t>
            </a:r>
            <a:r>
              <a:rPr lang="en-US" sz="2000" b="1" dirty="0" smtClean="0">
                <a:latin typeface="Arial Black" pitchFamily="34" charset="0"/>
              </a:rPr>
              <a:t>290</a:t>
            </a:r>
            <a:r>
              <a:rPr lang="ru-RU" sz="2000" b="1" dirty="0" smtClean="0">
                <a:latin typeface="Arial Black" pitchFamily="34" charset="0"/>
              </a:rPr>
              <a:t>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>
                <a:latin typeface="Arial Black" pitchFamily="34" charset="0"/>
              </a:rPr>
              <a:t>Технология формирования представлений о  здоровом образе жизни у старших дошкольников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3074" name="Picture 2" descr="http://qrcoder.ru/code/?https%3A%2F%2Fxn--290-5cdtbf0hi.xn--p1ai%2Fproekt-pl.html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140643"/>
            <a:ext cx="161999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78" t="17938" r="22882" b="40532"/>
          <a:stretch>
            <a:fillRect/>
          </a:stretch>
        </p:blipFill>
        <p:spPr bwMode="auto">
          <a:xfrm>
            <a:off x="755578" y="260649"/>
            <a:ext cx="1288157" cy="132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</a:t>
            </a:r>
            <a:r>
              <a:rPr lang="en-US" sz="2000" b="1" dirty="0" smtClean="0">
                <a:latin typeface="Arial Black" pitchFamily="34" charset="0"/>
              </a:rPr>
              <a:t>389</a:t>
            </a:r>
            <a:r>
              <a:rPr lang="ru-RU" sz="2000" b="1" dirty="0" smtClean="0">
                <a:latin typeface="Arial Black" pitchFamily="34" charset="0"/>
              </a:rPr>
              <a:t>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>
                <a:latin typeface="Arial Black" pitchFamily="34" charset="0"/>
              </a:rPr>
              <a:t>Формирования сенсорных эталонов у детей раннего возраста в процессе конструирования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4098" name="Picture 2" descr="http://qrcoder.ru/code/?http%3A%2F%2Fdetsad389.ru%2Frabota-v-rezhime-proektnoj-ploshchadki.html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08" y="5269304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50"/>
            <a:ext cx="1440160" cy="1473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180»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b="1" dirty="0" smtClean="0">
                <a:latin typeface="Arial Black" pitchFamily="34" charset="0"/>
              </a:rPr>
              <a:t>Формирование элементарных экономических представлений у старших дошкольников через игровые технологии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53250" name="Picture 2" descr="http://qrcoder.ru/code/?https%3A%2F%2Fyadi.sk%2Fd%2FhdbT1DuuH3vK8A%3Fw%3D1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151889"/>
            <a:ext cx="1619999" cy="1620000"/>
          </a:xfrm>
          <a:prstGeom prst="rect">
            <a:avLst/>
          </a:prstGeom>
          <a:noFill/>
        </p:spPr>
      </p:pic>
      <p:pic>
        <p:nvPicPr>
          <p:cNvPr id="8" name="Picture 6" descr="логотип">
            <a:extLst>
              <a:ext uri="{FF2B5EF4-FFF2-40B4-BE49-F238E27FC236}">
                <a16:creationId xmlns="" xmlns:a16="http://schemas.microsoft.com/office/drawing/2014/main" id="{56D2A698-94A3-422C-BBFA-0E5EAEF61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691" y="265837"/>
            <a:ext cx="1716063" cy="1362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87220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образовательное учреждение </a:t>
            </a:r>
            <a:r>
              <a:rPr lang="ru-RU" sz="2000" b="1" dirty="0">
                <a:latin typeface="Arial Black" pitchFamily="34" charset="0"/>
              </a:rPr>
              <a:t>организация дополнительного профессионального образования </a:t>
            </a:r>
            <a:r>
              <a:rPr lang="ru-RU" sz="2000" b="1" dirty="0" smtClean="0">
                <a:latin typeface="Arial Black" pitchFamily="34" charset="0"/>
              </a:rPr>
              <a:t>«</a:t>
            </a:r>
            <a:r>
              <a:rPr lang="ru-RU" sz="2000" b="1" dirty="0">
                <a:latin typeface="Arial Black" pitchFamily="34" charset="0"/>
              </a:rPr>
              <a:t>Центр развития образования» городского округа </a:t>
            </a:r>
            <a:r>
              <a:rPr lang="ru-RU" sz="2000" b="1" dirty="0" smtClean="0">
                <a:latin typeface="Arial Black" pitchFamily="34" charset="0"/>
              </a:rPr>
              <a:t>Самара, дошкольные группы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2710" y="2523185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>
                <a:latin typeface="Arial Black" pitchFamily="34" charset="0"/>
              </a:rPr>
              <a:t>Сюжетно-ролевая ритмическая гимнастика как интегрированный метод физического развития детей дошкольного возраста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5122" name="Picture 2" descr="http://qrcoder.ru/code/?https%3A%2F%2Fyadi.sk%2Fi%2Fwtcen7Xc9_-0nQ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152" y="5238000"/>
            <a:ext cx="161999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Изображение выглядит как рисунок&#10;&#10;Автоматически созданное описание">
            <a:extLst>
              <a:ext uri="{FF2B5EF4-FFF2-40B4-BE49-F238E27FC236}">
                <a16:creationId xmlns="" xmlns:a16="http://schemas.microsoft.com/office/drawing/2014/main" id="{F69607D9-67DE-40BF-BC47-5D8F056DC3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1" y="260650"/>
            <a:ext cx="2016223" cy="892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87555" y="3356992"/>
            <a:ext cx="7920880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НАПРАВЛЕНИЕ</a:t>
            </a:r>
            <a:endParaRPr lang="en-US" sz="3600" b="1" dirty="0" smtClean="0">
              <a:solidFill>
                <a:srgbClr val="0070C0"/>
              </a:solidFill>
              <a:latin typeface="Arial Black" pitchFamily="34" charset="0"/>
              <a:ea typeface="Times New Roman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«</a:t>
            </a:r>
            <a:r>
              <a:rPr lang="ru-RU" sz="3600" b="1" dirty="0">
                <a:solidFill>
                  <a:srgbClr val="0070C0"/>
                </a:solidFill>
              </a:rPr>
              <a:t>Духовное и нравственное воспитание детей на основе российских традиционных ценностей</a:t>
            </a: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»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7" name="Picture 2" descr="http://edc-samara.ru/skins/axx/images/cro_new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4664"/>
            <a:ext cx="3711027" cy="1483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0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0811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463»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39318" y="1834939"/>
            <a:ext cx="7920880" cy="2376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>
                <a:latin typeface="Arial Black" pitchFamily="34" charset="0"/>
              </a:rPr>
              <a:t>Семейный клуб «Растим и развиваемся вместе» как средство духовно-нравственного воспитания дошкольников на основе российских традиционных ценностей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7170" name="Picture 2" descr="http://qrcoder.ru/code/?http%3A%2F%2Fdubok463.ru%2Fzhizn-detskogo-sada%2Finnovacii%2F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958" y="5193376"/>
            <a:ext cx="1620000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87555" y="3356992"/>
            <a:ext cx="7920880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НАПРАВЛЕНИЕ</a:t>
            </a:r>
            <a:endParaRPr lang="en-US" sz="3600" b="1" dirty="0" smtClean="0">
              <a:solidFill>
                <a:srgbClr val="0070C0"/>
              </a:solidFill>
              <a:latin typeface="Arial Black" pitchFamily="34" charset="0"/>
              <a:ea typeface="Times New Roman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«</a:t>
            </a:r>
            <a:r>
              <a:rPr lang="ru-RU" sz="3600" b="1" dirty="0">
                <a:solidFill>
                  <a:srgbClr val="0070C0"/>
                </a:solidFill>
              </a:rPr>
              <a:t>Патриотическое воспитание и формирование российской идентичности</a:t>
            </a: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»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2" descr="http://edc-samara.ru/skins/axx/images/cro_new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4664"/>
            <a:ext cx="3711027" cy="1483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918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264»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>
                <a:latin typeface="Arial Black" pitchFamily="34" charset="0"/>
              </a:rPr>
              <a:t>Виртуальный образовательный туризм как средство приобщения дошкольников к истории и культуре родного города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8194" name="Picture 2" descr="http://qrcoder.ru/code/?https%3A%2F%2F%E4%E5%F2%F1%E0%E4296.%F0%F4%2Fproektm2.html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229200"/>
            <a:ext cx="161999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65" y="260649"/>
            <a:ext cx="1801689" cy="136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687555" y="3356992"/>
            <a:ext cx="7920880" cy="3024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НАПРАВЛЕНИЕ</a:t>
            </a:r>
            <a:endParaRPr lang="en-US" sz="3600" b="1" dirty="0" smtClean="0">
              <a:solidFill>
                <a:srgbClr val="0070C0"/>
              </a:solidFill>
              <a:latin typeface="Arial Black" pitchFamily="34" charset="0"/>
              <a:ea typeface="Times New Roman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«</a:t>
            </a:r>
            <a:r>
              <a:rPr lang="ru-RU" sz="3600" b="1" dirty="0">
                <a:solidFill>
                  <a:srgbClr val="0070C0"/>
                </a:solidFill>
              </a:rPr>
              <a:t>Экологическое воспитание</a:t>
            </a:r>
            <a:r>
              <a:rPr lang="ru-RU" sz="3600" b="1" dirty="0" smtClean="0">
                <a:solidFill>
                  <a:srgbClr val="0070C0"/>
                </a:solidFill>
                <a:latin typeface="Arial Black" pitchFamily="34" charset="0"/>
                <a:ea typeface="Times New Roman"/>
              </a:rPr>
              <a:t>»</a:t>
            </a: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9" name="Picture 2" descr="http://edc-samara.ru/skins/axx/images/cro_new_log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404664"/>
            <a:ext cx="3711027" cy="14838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51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296»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>
                <a:latin typeface="Arial Black" pitchFamily="34" charset="0"/>
              </a:rPr>
              <a:t>Формирование экологических представлений у детей дошкольного возраста в процессе познавательно-исследовательской деятельности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0242" name="Picture 2" descr="http://qrcoder.ru/code/?https%3A%2F%2F%E4%E5%F2%F1%E0%E4296.%F0%F4%2Fproektm2.html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790" y="5167755"/>
            <a:ext cx="161999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0811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309»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>
                <a:latin typeface="Arial Black" pitchFamily="34" charset="0"/>
              </a:rPr>
              <a:t>Технолого-дидактическое обеспечение формирования у дошкольников экологической культуры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12290" name="Picture 2" descr="http://qrcoder.ru/code/?https%3A%2F%2F%E4%E5%F2%F1%E0%E4309.%F0%F4%2Fecology.html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238000"/>
            <a:ext cx="1619999" cy="1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символ рябинк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260648"/>
            <a:ext cx="1656185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186427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297»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Электронный журнал «Говорим правильно всей семьей» как форма вовлечения родителей в работу ДОУ по развитию грамматически правильной речи у старших дошкольников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52226" name="Picture 2" descr="http://qrcoder.ru/code/?http%3A%2F%2Fwww.sad297.ru%2Fproektnaya-ploshchadka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140643"/>
            <a:ext cx="1619999" cy="1620000"/>
          </a:xfrm>
          <a:prstGeom prst="rect">
            <a:avLst/>
          </a:prstGeom>
          <a:noFill/>
        </p:spPr>
      </p:pic>
      <p:pic>
        <p:nvPicPr>
          <p:cNvPr id="8" name="Picture 2" descr="C:\Users\Sveta\Desktop\Жемчужин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3614"/>
            <a:ext cx="1475656" cy="1093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1521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306»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Развитие читательских умений дошкольников на основе технологии продуктивного чтения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51202" name="Picture 2" descr="http://qrcoder.ru/code/?https%3A%2F%2Fcloud.mail.ru%2Fstock%2F8ZvcR4ZPHwPiMnys2MdAqrht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123987"/>
            <a:ext cx="1619999" cy="1620000"/>
          </a:xfrm>
          <a:prstGeom prst="rect">
            <a:avLst/>
          </a:prstGeom>
          <a:noFill/>
        </p:spPr>
      </p:pic>
      <p:pic>
        <p:nvPicPr>
          <p:cNvPr id="7" name="Picture 2" descr="C:\Users\Елена Владимировна\Desktop\КОРОЛЬ\ЛОГОТИП САДА\логотип_флаг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6265"/>
            <a:ext cx="2016224" cy="1422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152128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365»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Развитие связной речи у детей 5-7 лет методом наглядного моделирования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50178" name="Picture 2" descr="http://qrcoder.ru/code/?http%3A%2F%2Fdetsad365.ru%2Frabota-v-rezhime-proektnoj-ploshchadki.html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08" y="5140643"/>
            <a:ext cx="1620000" cy="162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22413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46»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Формирование представлений об истории родного края у детей старшего дошкольного возраста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49154" name="Picture 2" descr="http://qrcoder.ru/code/?https%3A%2F%2F%E4%E5%F2%F1%E0%E446.%F0%F4%2Finnovaciay.html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193376"/>
            <a:ext cx="1619999" cy="1620000"/>
          </a:xfrm>
          <a:prstGeom prst="rect">
            <a:avLst/>
          </a:prstGeom>
          <a:noFill/>
        </p:spPr>
      </p:pic>
      <p:pic>
        <p:nvPicPr>
          <p:cNvPr id="8" name="Picture 2" descr="C:\Users\User\Desktop\Мои документы\Логотип\Логотип_с круглыми надписями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66" y="277417"/>
            <a:ext cx="1374958" cy="1443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6260232" cy="108012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Arial Black" pitchFamily="34" charset="0"/>
              </a:rPr>
              <a:t>Муниципальное бюджетное дошкольное образовательное учреждение «Детский сад № 149» городского округа Самара</a:t>
            </a:r>
            <a:endParaRPr lang="ru-RU" sz="2000" b="1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4725145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Arial Black" pitchFamily="34" charset="0"/>
              </a:rPr>
              <a:t>День открытых дверей в ДОУ</a:t>
            </a:r>
          </a:p>
          <a:p>
            <a:endParaRPr lang="ru-RU" sz="2400" b="1" dirty="0" smtClean="0">
              <a:solidFill>
                <a:prstClr val="black"/>
              </a:solidFill>
              <a:latin typeface="Arial Black" pitchFamily="34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83568" y="2348880"/>
            <a:ext cx="7920880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Тема проектной площадки</a:t>
            </a:r>
          </a:p>
          <a:p>
            <a:pPr algn="ctr">
              <a:spcBef>
                <a:spcPct val="20000"/>
              </a:spcBef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«</a:t>
            </a:r>
            <a:r>
              <a:rPr lang="ru-RU" sz="2400" dirty="0" smtClean="0">
                <a:latin typeface="Arial Black" pitchFamily="34" charset="0"/>
              </a:rPr>
              <a:t>Музейная педагогика как инновационная технология в реализации социальных и образовательных проектов в ДОУ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»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pic>
        <p:nvPicPr>
          <p:cNvPr id="48130" name="Picture 2" descr="http://qrcoder.ru/code/?http%3A%2F%2F%F0%FF%E1%E8%ED%F3%F8%EA%E0149.%F0%F4%2Fproektnaya-ploshchadka.html&amp;8&amp;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0" y="5140643"/>
            <a:ext cx="1619999" cy="16200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1584176" cy="1584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TM02892315[[fn=Легкий дым]]</Template>
  <TotalTime>538</TotalTime>
  <Words>1503</Words>
  <Application>Microsoft Office PowerPoint</Application>
  <PresentationFormat>Экран (4:3)</PresentationFormat>
  <Paragraphs>175</Paragraphs>
  <Slides>47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Arial Black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Муниципальное бюджетное дошкольное образовательное учреждение «Центр развития ребенка - детский сад № 42 «Подсолнушек» городского округа Самара</vt:lpstr>
      <vt:lpstr>Муниципальное бюджетное дошкольное образовательное учреждение «Детский сад № 180» городского округа Самара</vt:lpstr>
      <vt:lpstr>Муниципальное бюджетное дошкольное образовательное учреждение «Детский сад № 297» городского округа Самара</vt:lpstr>
      <vt:lpstr>Муниципальное бюджетное дошкольное образовательное учреждение «Детский сад № 306» городского округа Самара</vt:lpstr>
      <vt:lpstr>Муниципальное бюджетное дошкольное образовательное учреждение «Детский сад № 365» городского округа Самара</vt:lpstr>
      <vt:lpstr>Муниципальное бюджетное дошкольное образовательное учреждение «Детский сад № 46» городского округа Самара</vt:lpstr>
      <vt:lpstr>Муниципальное бюджетное дошкольное образовательное учреждение «Детский сад № 149» городского округа Самара</vt:lpstr>
      <vt:lpstr>Муниципальное бюджетное дошкольное образовательное учреждение «Детский сад № 315» городского округа Самара</vt:lpstr>
      <vt:lpstr>Муниципальное бюджетное дошкольное образовательное учреждение «Детский сад № 395» городского округа Самара</vt:lpstr>
      <vt:lpstr>Презентация PowerPoint</vt:lpstr>
      <vt:lpstr>Муниципальное бюджетное дошкольное образовательное учреждение «Детский сад № 12» городского округа Самара</vt:lpstr>
      <vt:lpstr>Муниципальное бюджетное дошкольное образовательное учреждение «Детский сад № 69» городского округа Самара</vt:lpstr>
      <vt:lpstr>Муниципальное бюджетное дошкольное образовательное учреждение «Детский сад № 153» городского округа Самара</vt:lpstr>
      <vt:lpstr>Муниципальное автономное дошкольное образовательное учреждение «Детский сад № 172» городского округа Самара</vt:lpstr>
      <vt:lpstr>Муниципальное бюджетное дошкольное образовательное учреждение «Детский сад № 182» городского округа Самара</vt:lpstr>
      <vt:lpstr>Муниципальное бюджетное дошкольное образовательное учреждение «Детский сад № 269» городского округа Самара</vt:lpstr>
      <vt:lpstr>Муниципальное бюджетное дошкольное образовательное учреждение «Детский сад № 291» городского округа Самара</vt:lpstr>
      <vt:lpstr>Муниципальное бюджетное дошкольное образовательное учреждение «Детский сад № 325» городского округа Самара</vt:lpstr>
      <vt:lpstr>Муниципальное автономное дошкольное образовательное учреждение «Центр развития ребенка - детский сад № 375» городского округа Самара</vt:lpstr>
      <vt:lpstr>Муниципальное бюджетное дошкольное образовательное учреждение «Детский сад № 383» городского округа Самара</vt:lpstr>
      <vt:lpstr>Муниципальное бюджетное дошкольное образовательное учреждение «Детский сад № 384» городского округа Самара</vt:lpstr>
      <vt:lpstr>Муниципальное бюджетное образовательное учреждение «Начальная школа - детский сад «Истоки» городского округа Самара</vt:lpstr>
      <vt:lpstr>Муниципальное бюджетное дошкольное образовательное учреждение «Детский сад № 36» городского округа Самара</vt:lpstr>
      <vt:lpstr>Муниципальное бюджетное дошкольное образовательное учреждение «Детский сад № 178» городского округа Самара</vt:lpstr>
      <vt:lpstr>Муниципальное бюджетное дошкольное образовательное учреждение «Детский сад № 275» городского округа Самара</vt:lpstr>
      <vt:lpstr>Муниципальное бюджетное образовательное учреждение «Школа №24 с углубленным изучением отдельных предметов имени героя Советского Союза Буркина М.И.» городского округа Самара</vt:lpstr>
      <vt:lpstr>Презентация PowerPoint</vt:lpstr>
      <vt:lpstr>Муниципальное бюджетное дошкольное образовательное учреждение «Детский сад № 229» городского округа Самара</vt:lpstr>
      <vt:lpstr>Муниципальное бюджетное дошкольное образовательное учреждение «Детский сад № 455» городского округа Самара</vt:lpstr>
      <vt:lpstr>Муниципальное бюджетное дошкольное образовательное учреждение «Детский сад № 231» городского округа Самара</vt:lpstr>
      <vt:lpstr>Муниципальное бюджетное дошкольное образовательное учреждение «Детский сад № 30» городского округа Самара</vt:lpstr>
      <vt:lpstr>Презентация PowerPoint</vt:lpstr>
      <vt:lpstr>Муниципальное бюджетное дошкольное образовательное учреждение «Детский сад № 83» городского округа Самара</vt:lpstr>
      <vt:lpstr>Муниципальное бюджетное дошкольное образовательное учреждение «Детский сад № 177» городского округа Самара</vt:lpstr>
      <vt:lpstr>Муниципальное бюджетное дошкольное образовательное учреждение «Детский сад № 281» городского округа Самара</vt:lpstr>
      <vt:lpstr>Муниципальное бюджетное дошкольное образовательное учреждение «Детский сад № 290» городского округа Самара</vt:lpstr>
      <vt:lpstr>Муниципальное бюджетное дошкольное образовательное учреждение «Детский сад № 389» городского округа Самара</vt:lpstr>
      <vt:lpstr>Муниципальное бюджетное образовательное учреждение организация дополнительного профессионального образования «Центр развития образования» городского округа Самара, дошкольные группы</vt:lpstr>
      <vt:lpstr>Презентация PowerPoint</vt:lpstr>
      <vt:lpstr>Муниципальное бюджетное дошкольное образовательное учреждение «Детский сад № 463» городского округа Самара</vt:lpstr>
      <vt:lpstr>Презентация PowerPoint</vt:lpstr>
      <vt:lpstr>Муниципальное бюджетное дошкольное образовательное учреждение «Детский сад № 264» городского округа Самара</vt:lpstr>
      <vt:lpstr>Презентация PowerPoint</vt:lpstr>
      <vt:lpstr>Муниципальное бюджетное дошкольное образовательное учреждение «Детский сад № 296» городского округа Самара</vt:lpstr>
      <vt:lpstr>Муниципальное бюджетное дошкольное образовательное учреждение «Детский сад № 309» городского округа Самара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Апасова Светлана</cp:lastModifiedBy>
  <cp:revision>64</cp:revision>
  <dcterms:created xsi:type="dcterms:W3CDTF">2020-10-08T06:43:21Z</dcterms:created>
  <dcterms:modified xsi:type="dcterms:W3CDTF">2020-10-13T08:01:11Z</dcterms:modified>
</cp:coreProperties>
</file>