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 varScale="1">
        <p:scale>
          <a:sx n="102" d="100"/>
          <a:sy n="102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B8B9-FD12-47F4-A5DA-F9541775DF9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41FA-8239-4770-B4FF-84FA4F99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141FA-8239-4770-B4FF-84FA4F99B7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9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141FA-8239-4770-B4FF-84FA4F99B7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7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F781-3F76-4CF7-8FE4-7D2E77F0BC3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4412-BB66-4333-B98E-266555DE3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910" y="1928802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Система подготовки обучающихся 5-9 классов к </a:t>
            </a:r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ГИА</a:t>
            </a:r>
            <a:endParaRPr lang="ru-RU" sz="28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2" descr="&amp;Kcy;&amp;acy;&amp;rcy;&amp;tcy;&amp;icy;&amp;ncy;&amp;kcy;&amp;acy; 102 &amp;icy;&amp;zcy; 11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32343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56435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Учитель русского языка и литературы</a:t>
            </a:r>
          </a:p>
          <a:p>
            <a:pPr algn="ctr"/>
            <a:r>
              <a:rPr lang="ru-RU" b="1" i="1" dirty="0" err="1" smtClean="0">
                <a:solidFill>
                  <a:schemeClr val="accent5">
                    <a:lumMod val="25000"/>
                  </a:schemeClr>
                </a:solidFill>
              </a:rPr>
              <a:t>Елинова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 Мария Владимировна</a:t>
            </a:r>
            <a:endParaRPr lang="ru-RU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80644"/>
            <a:ext cx="8352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Методический марафон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«Лучшие практики подготовки обучающихся к государственной итоговой аттестации». </a:t>
            </a:r>
            <a:endParaRPr lang="ru-RU" sz="2000" b="1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Практика показала, что тестирование – одна из излюбленных форм работы ребят. </a:t>
            </a:r>
            <a:r>
              <a:rPr lang="ru-RU" sz="27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endParaRPr lang="ru-RU" sz="60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803776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5-6 классах в начале урока проводим «пятиминутку» :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 и задание: подобрать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синонимы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данному слову.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Синтаксический разбор предложения и задание: заменить данное словосочетание синонимичным.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опережения, т.к. эту тему по программе изучаем в 8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Орфографическая диктовка и задание: определить виды корней 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Фонетический разбор слова и задание: указать озвончение, оглушение.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Осложненное списывание текста и задание: выписать слова с приставками, распределяя их по группам.</a:t>
            </a:r>
          </a:p>
          <a:p>
            <a:pPr lvl="0"/>
            <a:endParaRPr lang="ru-RU" sz="13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77533"/>
            <a:ext cx="4086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6 классе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изучается тема: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«Словообразование, основные способы образования слов в русском языке». Работу можно организовать по-разному: предоставить ученикам готовые схемы, составить вместе или предложить ребятам составить самим (в сильном классе).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Орфоэпические диктанты призваны сформировать практические навыки расстановки ударения в словах.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конце учебника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слов для запоминания их произношения. В течение года осуществляем знакомство с данными словами, затем проводим промежуточные орфоэпические диктанты, в конце года – итоговый тест.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7 классе при изучении тем «Причастие» и «Деепричастие» наряду с тестами используем комплексный анализ текста для закрепления пройденного в 5-7 классах материала.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38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Таким образом, подготовка обучающихся к ОГЭ, проводимая в системе с пятого класса, позволяет добиться стопроцентной успеваемости и высоких баллов на экзамене.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изучении программных тем использую устные и письменные зачеты, решение тестов тематических и итоговых, работа с текстом, сопутствующее повторение пройденного с использованием контрольных работ по орфографии (печатные задания на разные виды орфограмм) и другие формы.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Общие принципы при подготовке к итоговой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чтобы результаты были успешными, работа должна вестись в системе и начинаться как можно раньше (</a:t>
            </a:r>
            <a:r>
              <a:rPr lang="ru-RU" dirty="0">
                <a:solidFill>
                  <a:srgbClr val="800000"/>
                </a:solidFill>
              </a:rPr>
              <a:t>принцип системности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>
                <a:solidFill>
                  <a:srgbClr val="800000"/>
                </a:solidFill>
              </a:rPr>
              <a:t>принцип мотивирования </a:t>
            </a:r>
            <a:r>
              <a:rPr lang="ru-RU" dirty="0"/>
              <a:t>на понимание изученного </a:t>
            </a:r>
            <a:r>
              <a:rPr lang="ru-RU" dirty="0" smtClean="0"/>
              <a:t>материала</a:t>
            </a:r>
          </a:p>
          <a:p>
            <a:r>
              <a:rPr lang="ru-RU" dirty="0"/>
              <a:t>- </a:t>
            </a:r>
            <a:r>
              <a:rPr lang="ru-RU" dirty="0">
                <a:solidFill>
                  <a:srgbClr val="800000"/>
                </a:solidFill>
              </a:rPr>
              <a:t>принцип системного повторения </a:t>
            </a:r>
            <a:r>
              <a:rPr lang="ru-RU" dirty="0"/>
              <a:t>пройденного на каждом уроке. Считаю, что на каждом уроке необходима преемственность, основывающаяся  на комплексном изучении русского языка, которое предполагает системное  повторение</a:t>
            </a:r>
            <a:r>
              <a:rPr lang="ru-RU" dirty="0" smtClean="0"/>
              <a:t>.</a:t>
            </a:r>
          </a:p>
          <a:p>
            <a:r>
              <a:rPr lang="ru-RU" dirty="0"/>
              <a:t>- </a:t>
            </a:r>
            <a:r>
              <a:rPr lang="ru-RU" dirty="0">
                <a:solidFill>
                  <a:srgbClr val="800000"/>
                </a:solidFill>
              </a:rPr>
              <a:t>принцип проектирования уроков </a:t>
            </a:r>
            <a:r>
              <a:rPr lang="ru-RU" dirty="0"/>
              <a:t>с учётом дифференциации и индивидуализации </a:t>
            </a:r>
            <a:r>
              <a:rPr lang="ru-RU" dirty="0" smtClean="0"/>
              <a:t>обучения</a:t>
            </a:r>
          </a:p>
          <a:p>
            <a:r>
              <a:rPr lang="ru-RU" dirty="0">
                <a:solidFill>
                  <a:srgbClr val="800000"/>
                </a:solidFill>
              </a:rPr>
              <a:t>- принцип контроля </a:t>
            </a:r>
            <a:r>
              <a:rPr lang="ru-RU" dirty="0"/>
              <a:t>(со стороны учителя) и </a:t>
            </a:r>
            <a:r>
              <a:rPr lang="ru-RU" dirty="0">
                <a:solidFill>
                  <a:srgbClr val="800000"/>
                </a:solidFill>
              </a:rPr>
              <a:t>самоконтроля</a:t>
            </a:r>
            <a:r>
              <a:rPr lang="ru-RU" dirty="0"/>
              <a:t> (со стороны учащегося). </a:t>
            </a:r>
          </a:p>
        </p:txBody>
      </p:sp>
    </p:spTree>
    <p:extLst>
      <p:ext uri="{BB962C8B-B14F-4D97-AF65-F5344CB8AC3E}">
        <p14:creationId xmlns:p14="http://schemas.microsoft.com/office/powerpoint/2010/main" val="512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73100" y="188913"/>
            <a:ext cx="84709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«Интерес к учению есть только там, где есть вдохновение, рождающееся от успеха», – писал В.А. Сухомлинский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132856"/>
            <a:ext cx="3540398" cy="4603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9" y="4221088"/>
            <a:ext cx="4626489" cy="24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Первостепенной </a:t>
            </a:r>
            <a:r>
              <a:rPr lang="ru-RU" sz="2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задачей учителя остаётся обучение грамотности. </a:t>
            </a:r>
            <a:endParaRPr lang="ru-RU" sz="20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Работу </a:t>
            </a:r>
            <a:r>
              <a:rPr lang="ru-RU" sz="2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по развитию орфографической и пунктуационной зоркости учащихся следует вести в системе со всеми остальными видами работ, необходимыми для успешной сдачи экзамена.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8496944" cy="5185197"/>
          </a:xfrm>
        </p:spPr>
        <p:txBody>
          <a:bodyPr>
            <a:normAutofit/>
          </a:bodyPr>
          <a:lstStyle/>
          <a:p>
            <a:r>
              <a:rPr lang="ru-RU" dirty="0"/>
              <a:t>1. «Взаимопроверка усвоения правила» (ученик </a:t>
            </a:r>
            <a:r>
              <a:rPr lang="ru-RU" dirty="0" smtClean="0"/>
              <a:t>рассказывает </a:t>
            </a:r>
            <a:r>
              <a:rPr lang="ru-RU" dirty="0"/>
              <a:t>соседу правило, приводит примеры</a:t>
            </a:r>
            <a:r>
              <a:rPr lang="ru-RU" dirty="0" smtClean="0"/>
              <a:t>).</a:t>
            </a:r>
          </a:p>
          <a:p>
            <a:r>
              <a:rPr lang="ru-RU" dirty="0"/>
              <a:t>2. «Диалог у доски». Ученики задают вопросы по изученному материалу отвечающему у доски.</a:t>
            </a:r>
          </a:p>
          <a:p>
            <a:r>
              <a:rPr lang="ru-RU" dirty="0" smtClean="0"/>
              <a:t>3</a:t>
            </a:r>
            <a:r>
              <a:rPr lang="ru-RU" dirty="0"/>
              <a:t>. Работа «Хочу спросить» полезна при проверке домашнего задания. </a:t>
            </a:r>
            <a:endParaRPr lang="ru-RU" dirty="0" smtClean="0"/>
          </a:p>
          <a:p>
            <a:r>
              <a:rPr lang="ru-RU" dirty="0"/>
              <a:t>4. «Карточка для соседа».</a:t>
            </a:r>
          </a:p>
        </p:txBody>
      </p:sp>
    </p:spTree>
    <p:extLst>
      <p:ext uri="{BB962C8B-B14F-4D97-AF65-F5344CB8AC3E}">
        <p14:creationId xmlns:p14="http://schemas.microsoft.com/office/powerpoint/2010/main" val="34602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Обогащение словарного запаса – один из важных аспектов развития речи школьников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146" y="184482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Ограниченность активного словарного запаса у детей, а также их неумение отбирать из своего словаря и правильно употреблять в речи слова, наиболее уместные и точные для данного высказывания, являются одной из причин многочисленных и разнообразных речевых </a:t>
            </a:r>
            <a:r>
              <a:rPr lang="ru-RU" sz="2800" dirty="0" smtClean="0"/>
              <a:t>ошибок.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84482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Работа по определению лексического значения слова, знакомство с нормами лексической сочетаемости, принципами синонимической замены очень важна сегодня, когда дети меньше читают, а Интернетом пользуются как средством для сетевых игр или для общения на принятом в сети сленге. Недаром подобные задания включены в ОГЭ.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0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66" y="411559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Учащиеся должны овладеть и другим важным умением: связно и адекватно выражать свои мысли, строить коммуникативно-целесообразные высказывания в устной и письменной форме, что необходимо при написании сжатого изложения.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8566" y="1700808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саду с ветки на ветку перелетает шустрая птичка. Спинка у нее серая, грудка желтая, на голове черная бархатная шапочка.</a:t>
            </a:r>
          </a:p>
          <a:p>
            <a:r>
              <a:rPr lang="ru-RU" dirty="0"/>
              <a:t>В сад синичка прилетела за добычей: за жучками и за гусеницами. Синичку называют сторожем наших садов. Клюв у синицы тонкий, в любую щелку пролезет. ( 44 слова. По </a:t>
            </a:r>
            <a:r>
              <a:rPr lang="ru-RU" dirty="0" err="1"/>
              <a:t>Г.Скребицкому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smtClean="0">
                <a:latin typeface="Monotype Corsiva" panose="03010101010201010101" pitchFamily="66" charset="0"/>
              </a:rPr>
              <a:t>Синичка</a:t>
            </a:r>
          </a:p>
          <a:p>
            <a:r>
              <a:rPr lang="ru-RU" sz="3800" dirty="0" smtClean="0">
                <a:latin typeface="Monotype Corsiva" panose="03010101010201010101" pitchFamily="66" charset="0"/>
              </a:rPr>
              <a:t>Сад</a:t>
            </a:r>
          </a:p>
          <a:p>
            <a:r>
              <a:rPr lang="ru-RU" sz="3800" dirty="0" smtClean="0">
                <a:latin typeface="Monotype Corsiva" panose="03010101010201010101" pitchFamily="66" charset="0"/>
              </a:rPr>
              <a:t>Спинка, грудка, шапочка</a:t>
            </a:r>
          </a:p>
          <a:p>
            <a:r>
              <a:rPr lang="ru-RU" sz="3800" dirty="0" smtClean="0">
                <a:latin typeface="Monotype Corsiva" panose="03010101010201010101" pitchFamily="66" charset="0"/>
              </a:rPr>
              <a:t>Добыча</a:t>
            </a:r>
          </a:p>
          <a:p>
            <a:r>
              <a:rPr lang="ru-RU" sz="3800" dirty="0" smtClean="0">
                <a:latin typeface="Monotype Corsiva" panose="03010101010201010101" pitchFamily="66" charset="0"/>
              </a:rPr>
              <a:t>Сторож</a:t>
            </a:r>
          </a:p>
          <a:p>
            <a:r>
              <a:rPr lang="ru-RU" sz="3800" dirty="0" smtClean="0">
                <a:latin typeface="Monotype Corsiva" panose="03010101010201010101" pitchFamily="66" charset="0"/>
              </a:rPr>
              <a:t>Клюв ( щелка).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7166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Каждое </a:t>
            </a:r>
            <a:r>
              <a:rPr lang="ru-RU" dirty="0"/>
              <a:t>записанное ими слово «вытянет» за собой все предложение, если опорные слова выбраны 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23895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548680"/>
            <a:ext cx="4330700" cy="5577483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В 6 классе на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уроках, выделенных для написания изложений, я начинаю использовать аудиозаписи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ru-RU" sz="3300" dirty="0">
                <a:latin typeface="+mj-lt"/>
                <a:cs typeface="Times New Roman" panose="02020603050405020304" pitchFamily="18" charset="0"/>
              </a:rPr>
              <a:t>Первую половину года учу ребят «слышать» абзацы в тексте, выделять самое главное, составлять план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текста.</a:t>
            </a:r>
          </a:p>
          <a:p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Таким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образом, такая работа над изложением в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классе позволяет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овладеть навыками, необходимыми для формирования умений работать с текстом.</a:t>
            </a:r>
            <a:endParaRPr lang="ru-RU" sz="3300" dirty="0" smtClean="0">
              <a:latin typeface="+mj-lt"/>
              <a:cs typeface="Times New Roman" panose="02020603050405020304" pitchFamily="18" charset="0"/>
            </a:endParaRPr>
          </a:p>
          <a:p>
            <a:endParaRPr lang="ru-RU" sz="33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3300" dirty="0">
                <a:latin typeface="+mj-lt"/>
                <a:cs typeface="Times New Roman" panose="02020603050405020304" pitchFamily="18" charset="0"/>
              </a:rPr>
              <a:t>Во втором полугодии 6 класса работа ведётся несколько иначе. После первого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прослушивания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составляем вместе план, проговариваем ключевые слова после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повторного прослушивания   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60032" y="54868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/>
              <a:t>Обучение написанию изложения продолжается  и в 7 классах по тому же </a:t>
            </a:r>
            <a:r>
              <a:rPr lang="ru-RU" sz="3600" dirty="0" smtClean="0"/>
              <a:t>принципу.</a:t>
            </a:r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Такая система подготовки к изложению позволяет учащимся уже в 8 классе </a:t>
            </a:r>
            <a:r>
              <a:rPr lang="ru-RU" sz="3600" dirty="0" smtClean="0"/>
              <a:t>без </a:t>
            </a:r>
            <a:r>
              <a:rPr lang="ru-RU" sz="3600" dirty="0"/>
              <a:t>труда воспроизводить текст, выбирать из него главное и создавать на его основе свой связный текст.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Завершающая </a:t>
            </a:r>
            <a:r>
              <a:rPr lang="ru-RU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часть экзамена – сочинение-рассуждение.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041087" y="1484785"/>
            <a:ext cx="4038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8 класса подготовка к сочинению - рассуждению проходит на основе анализа текста , а  в 9 классе во 2 полугодии выходит на еженедельный уровень.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9087" y="17145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5-6 классах ученики учатся составлять сочинения-рассуждения на темы: </a:t>
            </a:r>
          </a:p>
          <a:p>
            <a:r>
              <a:rPr lang="ru-RU" dirty="0"/>
              <a:t>«Какую телевизионную программу вы смотрите и почему?», </a:t>
            </a:r>
          </a:p>
          <a:p>
            <a:r>
              <a:rPr lang="ru-RU" dirty="0"/>
              <a:t>«Какой школьный предмет вам больше всего нравится и почему?», </a:t>
            </a:r>
          </a:p>
          <a:p>
            <a:r>
              <a:rPr lang="ru-RU" dirty="0" smtClean="0"/>
              <a:t>«Кем бы я хотел стать и </a:t>
            </a:r>
            <a:r>
              <a:rPr lang="ru-RU" dirty="0"/>
              <a:t>почему?»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416" y="387614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Учащиеся 7 класса пишут сочинения-рассуждения на темы:</a:t>
            </a:r>
          </a:p>
          <a:p>
            <a:r>
              <a:rPr lang="ru-RU" dirty="0"/>
              <a:t> «Опасны </a:t>
            </a:r>
            <a:r>
              <a:rPr lang="ru-RU" dirty="0" smtClean="0"/>
              <a:t>ли прозвища</a:t>
            </a:r>
            <a:r>
              <a:rPr lang="ru-RU" dirty="0"/>
              <a:t>?»</a:t>
            </a:r>
          </a:p>
          <a:p>
            <a:r>
              <a:rPr lang="ru-RU" dirty="0"/>
              <a:t> «Что такое милосердие?»</a:t>
            </a:r>
          </a:p>
          <a:p>
            <a:r>
              <a:rPr lang="ru-RU" dirty="0"/>
              <a:t> «Что значит – быть гражданином?»</a:t>
            </a:r>
          </a:p>
          <a:p>
            <a:r>
              <a:rPr lang="ru-RU" dirty="0"/>
              <a:t> «Что такое счастье?» </a:t>
            </a:r>
          </a:p>
          <a:p>
            <a:r>
              <a:rPr lang="ru-RU" dirty="0"/>
              <a:t>«Что такое дружба?»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55095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Следующее, с чем мы должны познакомить учащихся - это  критерии оценивания заданий 9.1 - 9.3. </a:t>
            </a:r>
          </a:p>
          <a:p>
            <a:r>
              <a:rPr lang="ru-RU" sz="1600" dirty="0"/>
              <a:t>Это надо сделать обязательно, ведь ребята должны понимать, по каким критериям эксперты будут оценивать их творческие работы.</a:t>
            </a:r>
          </a:p>
          <a:p>
            <a:r>
              <a:rPr lang="ru-RU" sz="1600" dirty="0"/>
              <a:t>Считаю также, что облегчат написание сочинения клише (типовые конструкции), так как тексты различных жанров предполагают использование стандартных речевых формул, которые обеспечивают наиболее лёгкий, экономичный и точный путь передачи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1547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dirty="0">
                <a:solidFill>
                  <a:srgbClr val="80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80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На </a:t>
            </a:r>
            <a:r>
              <a:rPr lang="ru-RU" sz="2200" b="1" dirty="0">
                <a:solidFill>
                  <a:srgbClr val="800000"/>
                </a:solidFill>
                <a:latin typeface="Monotype Corsiva" panose="03010101010201010101" pitchFamily="66" charset="0"/>
                <a:ea typeface="+mn-ea"/>
                <a:cs typeface="+mn-cs"/>
              </a:rPr>
              <a:t>уроках русского языка и литературы провожу работу по опознаванию и употреблению в речи художественно-выразительных средств языка, без чего невозможно в полной мере содержательно анализировать текст.</a:t>
            </a:r>
            <a:r>
              <a:rPr lang="ru-RU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5408" y="1700808"/>
            <a:ext cx="4182616" cy="3993307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Например</a:t>
            </a:r>
            <a:r>
              <a:rPr lang="ru-RU" sz="1800" dirty="0"/>
              <a:t>, при изучении темы «Прямое и переносное значение слов» в 5 классе школьники знакомятся с понятиями «метафора», «олицетворение», а при изучении темы «Второстепенные члены предложения. Определение» с таким художественно-выразительным средством речи, как эпитет.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Учащимся предлагаются различные типы и виды заданий: выписать (подчеркнуть) словосочетания, в состав которых входят прилагательные-эпитеты; составить словосочетания, выбрав из данных прилагательных эпитеты; подобрать подходящие эпитеты к словам с целью охарактеризовать их с разных сторон: цвета, звука, впечатления и пр. (например: небо (какое?) необъятное, бездонное, ласковое, грозное, тоскливое и пр.; береза (какая?) нарядная, грустная, робкая, беззащитная и пр.); сравнить предложения с эпитетами и без них; вставить в текст пропущенные эпитеты из предложенного списка; восстановить текст, вставив в него пропущенные эпитеты; найти в тексте эпитеты, определить их роль; выписать из произведений(я) одного автора эпитеты к предлагаемым существительным; составить текст из 4—5 предложений на тему (темы предлагаются), используя эпитеты.</a:t>
            </a:r>
          </a:p>
        </p:txBody>
      </p:sp>
    </p:spTree>
    <p:extLst>
      <p:ext uri="{BB962C8B-B14F-4D97-AF65-F5344CB8AC3E}">
        <p14:creationId xmlns:p14="http://schemas.microsoft.com/office/powerpoint/2010/main" val="2028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1165</Words>
  <Application>Microsoft Office PowerPoint</Application>
  <PresentationFormat>Экран (4:3)</PresentationFormat>
  <Paragraphs>76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Общие принципы при подготовке к итоговой аттестации</vt:lpstr>
      <vt:lpstr>Презентация PowerPoint</vt:lpstr>
      <vt:lpstr>Презентация PowerPoint</vt:lpstr>
      <vt:lpstr>Обогащение словарного запаса – один из важных аспектов развития речи школьников.</vt:lpstr>
      <vt:lpstr>Учащиеся должны овладеть и другим важным умением: связно и адекватно выражать свои мысли, строить коммуникативно-целесообразные высказывания в устной и письменной форме, что необходимо при написании сжатого изложения.</vt:lpstr>
      <vt:lpstr>Презентация PowerPoint</vt:lpstr>
      <vt:lpstr> Завершающая часть экзамена – сочинение-рассуждение. </vt:lpstr>
      <vt:lpstr>  На уроках русского языка и литературы провожу работу по опознаванию и употреблению в речи художественно-выразительных средств языка, без чего невозможно в полной мере содержательно анализировать текст. </vt:lpstr>
      <vt:lpstr>   Практика показала, что тестирование – одна из излюбленных форм работы ребят.  </vt:lpstr>
      <vt:lpstr>Таким образом, подготовка обучающихся к ОГЭ, проводимая в системе с пятого класса, позволяет добиться стопроцентной успеваемости и высоких баллов на экзамене.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User_1</cp:lastModifiedBy>
  <cp:revision>32</cp:revision>
  <dcterms:created xsi:type="dcterms:W3CDTF">2014-12-22T15:33:44Z</dcterms:created>
  <dcterms:modified xsi:type="dcterms:W3CDTF">2020-02-26T07:50:03Z</dcterms:modified>
</cp:coreProperties>
</file>