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5" r:id="rId20"/>
    <p:sldId id="276" r:id="rId21"/>
    <p:sldId id="274"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6BB2D9-09D8-4A77-938F-40AAE0C8DE4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4E4F60E5-4550-4DEC-A3C4-CBB78BDA7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0460128-DB76-4196-9BB3-8B9DE2814AD9}"/>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7DF7C650-E828-4C10-B8F8-23A5853E57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8B99501-C623-4A98-A9F3-2B4AFA6ADAAA}"/>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89906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6D8A2FD-C787-4974-B553-69C00D1DD13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824B6C7-FAA1-4F3C-A7E9-5367E93E72B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0D650F1-2F1C-413D-B8CF-C50CE66B42ED}"/>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A49C1D52-3188-4FD1-9BE5-8D9FC35504A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4049C6F-7393-4E9A-BF95-3B03645D90AC}"/>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80504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D0245DDB-BE09-40EA-9BAE-E86B19944BB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DD550EE0-0286-4E16-A6BF-5AE53E6253E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DD23322-6896-4390-BE6B-FD98C26373B7}"/>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0BF40294-CA66-4A62-82E0-F1B4F0BD07E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3A81CF1-67E6-4C23-99CB-ED4D5F654410}"/>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67965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714D3E-3A63-46BC-A441-75A4619CBC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A0450E86-B4F4-4EFD-9B1D-FC97D7D0C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587A958-FA32-48B6-A1B8-0CA28D827E3B}"/>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0B65AE53-C8E4-428C-BF0C-B899D65BAC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BFB1779F-4A51-41C2-AD74-87072C593B22}"/>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53680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DE3BD0A-2D0E-4FE8-9AAD-4279273C9B7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03F4AC96-9D89-4FD6-9B19-C119F239F9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F8E91A6B-8C34-4A2E-8E0A-757B2CFFDED5}"/>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36C528EA-F130-4E30-B193-CF591AE43C2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6C35C82-DC9A-4F65-886E-F653BC374009}"/>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6324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01779A-A347-4272-A0CA-921FE8ABD91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CE6B4B6F-1A9D-4D84-9101-F1D502E679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D78A51AD-4E7A-46DB-A5F2-5C560635C46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8FCF353D-20F8-4201-BC3D-1B073DE3BE91}"/>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6" name="Нижний колонтитул 5">
            <a:extLst>
              <a:ext uri="{FF2B5EF4-FFF2-40B4-BE49-F238E27FC236}">
                <a16:creationId xmlns:a16="http://schemas.microsoft.com/office/drawing/2014/main" xmlns="" id="{66CC9411-E610-4451-A812-F614A141C87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5050228-0D9D-4847-B4AE-32CAE9162E28}"/>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70407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54EF76E-E60B-4D40-BFC3-2FA44585A64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AEB19612-D11F-41EF-B5B5-379840F21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C3B4F2DD-2863-44A8-8D66-BD66A155FB1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F57A6CF5-79E2-4D24-B736-01407D9FB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F728743E-F592-4C39-A60D-92917F0840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9D66DAE-AF3E-47A4-A4B9-192AAC26BF62}"/>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8" name="Нижний колонтитул 7">
            <a:extLst>
              <a:ext uri="{FF2B5EF4-FFF2-40B4-BE49-F238E27FC236}">
                <a16:creationId xmlns:a16="http://schemas.microsoft.com/office/drawing/2014/main" xmlns="" id="{A60B30FE-55DF-4CF0-9EE4-885B0A70745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E8CA2B03-2B8E-4BC2-85C5-35DE97161554}"/>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320802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ED5057-E175-4616-94AF-69C7C3B173B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8AF114BB-4A0D-45D0-8067-8D2A9909BE80}"/>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4" name="Нижний колонтитул 3">
            <a:extLst>
              <a:ext uri="{FF2B5EF4-FFF2-40B4-BE49-F238E27FC236}">
                <a16:creationId xmlns:a16="http://schemas.microsoft.com/office/drawing/2014/main" xmlns="" id="{F20C4633-BA41-44AA-897F-09F8F1A3CDB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0290193C-13D7-4C22-B239-5EAD56A3873B}"/>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94882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F4F168FF-AC75-4EFB-8552-7479CD13B5F7}"/>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3" name="Нижний колонтитул 2">
            <a:extLst>
              <a:ext uri="{FF2B5EF4-FFF2-40B4-BE49-F238E27FC236}">
                <a16:creationId xmlns:a16="http://schemas.microsoft.com/office/drawing/2014/main" xmlns="" id="{FBA9D7D7-63AC-49C0-AC66-16EDD03D682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CCB76EF1-7C5E-4E9B-B04B-F2637496151D}"/>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235793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1BCCE98-70DA-4C81-AE1C-F59C0620124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E0CE4824-EF93-4449-931C-61EA92CC1A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58D5C2E6-3D57-4DBA-B679-AEA336E56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FA87B6B9-F67B-4E4F-AD96-E442CB3A513D}"/>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6" name="Нижний колонтитул 5">
            <a:extLst>
              <a:ext uri="{FF2B5EF4-FFF2-40B4-BE49-F238E27FC236}">
                <a16:creationId xmlns:a16="http://schemas.microsoft.com/office/drawing/2014/main" xmlns="" id="{345896B3-B67B-4041-9CC5-F7D15B2BF23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D7595FEA-A586-43B4-AAB1-58E5E6398ED4}"/>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332501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E085A5-8918-477E-992B-A56F5D1D3B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5B9ADCE2-918F-4C6C-A63F-5230AFE6F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4D028953-2198-4CEC-B45D-30DB6EAFE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8A2115FB-6759-43E9-AA8E-594473AA75F7}"/>
              </a:ext>
            </a:extLst>
          </p:cNvPr>
          <p:cNvSpPr>
            <a:spLocks noGrp="1"/>
          </p:cNvSpPr>
          <p:nvPr>
            <p:ph type="dt" sz="half" idx="10"/>
          </p:nvPr>
        </p:nvSpPr>
        <p:spPr/>
        <p:txBody>
          <a:bodyPr/>
          <a:lstStyle/>
          <a:p>
            <a:fld id="{B286BC5B-5D9E-415B-8886-B287B2495600}" type="datetimeFigureOut">
              <a:rPr lang="ru-RU" smtClean="0"/>
              <a:t>26.02.2020</a:t>
            </a:fld>
            <a:endParaRPr lang="ru-RU"/>
          </a:p>
        </p:txBody>
      </p:sp>
      <p:sp>
        <p:nvSpPr>
          <p:cNvPr id="6" name="Нижний колонтитул 5">
            <a:extLst>
              <a:ext uri="{FF2B5EF4-FFF2-40B4-BE49-F238E27FC236}">
                <a16:creationId xmlns:a16="http://schemas.microsoft.com/office/drawing/2014/main" xmlns="" id="{95721DA0-17D9-497A-9A67-2A93313073D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6B8F329-9BDB-4E67-9EC8-65A0B28B2E67}"/>
              </a:ext>
            </a:extLst>
          </p:cNvPr>
          <p:cNvSpPr>
            <a:spLocks noGrp="1"/>
          </p:cNvSpPr>
          <p:nvPr>
            <p:ph type="sldNum" sz="quarter" idx="12"/>
          </p:nvPr>
        </p:nvSpPr>
        <p:spPr/>
        <p:txBody>
          <a:bodyPr/>
          <a:lstStyle/>
          <a:p>
            <a:fld id="{585CB906-758E-47DF-90A7-B181A920E695}" type="slidenum">
              <a:rPr lang="ru-RU" smtClean="0"/>
              <a:t>‹#›</a:t>
            </a:fld>
            <a:endParaRPr lang="ru-RU"/>
          </a:p>
        </p:txBody>
      </p:sp>
    </p:spTree>
    <p:extLst>
      <p:ext uri="{BB962C8B-B14F-4D97-AF65-F5344CB8AC3E}">
        <p14:creationId xmlns:p14="http://schemas.microsoft.com/office/powerpoint/2010/main" val="305000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99BBBEC-32F8-46E7-B5B4-8EFF3303AB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A5917903-CA9A-40EF-AEFD-61327CAF7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503034E-2BFB-48D2-B350-48B32166A9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6BC5B-5D9E-415B-8886-B287B2495600}" type="datetimeFigureOut">
              <a:rPr lang="ru-RU" smtClean="0"/>
              <a:t>26.02.2020</a:t>
            </a:fld>
            <a:endParaRPr lang="ru-RU"/>
          </a:p>
        </p:txBody>
      </p:sp>
      <p:sp>
        <p:nvSpPr>
          <p:cNvPr id="5" name="Нижний колонтитул 4">
            <a:extLst>
              <a:ext uri="{FF2B5EF4-FFF2-40B4-BE49-F238E27FC236}">
                <a16:creationId xmlns:a16="http://schemas.microsoft.com/office/drawing/2014/main" xmlns="" id="{AC83BBAD-D59A-4AE0-BAF7-95F1A79B7C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018B20F1-A136-46F5-B0E6-7CC332A88A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CB906-758E-47DF-90A7-B181A920E695}" type="slidenum">
              <a:rPr lang="ru-RU" smtClean="0"/>
              <a:t>‹#›</a:t>
            </a:fld>
            <a:endParaRPr lang="ru-RU"/>
          </a:p>
        </p:txBody>
      </p:sp>
    </p:spTree>
    <p:extLst>
      <p:ext uri="{BB962C8B-B14F-4D97-AF65-F5344CB8AC3E}">
        <p14:creationId xmlns:p14="http://schemas.microsoft.com/office/powerpoint/2010/main" val="384187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package" Target="../embeddings/_________Microsoft_Word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A8D9C731-B971-4919-B36A-F2D98C075BC6}"/>
              </a:ext>
            </a:extLst>
          </p:cNvPr>
          <p:cNvSpPr>
            <a:spLocks noGrp="1"/>
          </p:cNvSpPr>
          <p:nvPr>
            <p:ph type="title"/>
          </p:nvPr>
        </p:nvSpPr>
        <p:spPr>
          <a:xfrm>
            <a:off x="838200" y="365125"/>
            <a:ext cx="10515600" cy="5263515"/>
          </a:xfrm>
        </p:spPr>
        <p:txBody>
          <a:bodyPr/>
          <a:lstStyle/>
          <a:p>
            <a:r>
              <a:rPr lang="ru-RU" sz="5400" b="1" dirty="0">
                <a:solidFill>
                  <a:srgbClr val="0070C0"/>
                </a:solidFill>
              </a:rPr>
              <a:t>Некоторые аспекты подготовки к ЕГЭ по русскому языку</a:t>
            </a:r>
            <a:r>
              <a:rPr lang="ru-RU" b="1" dirty="0">
                <a:solidFill>
                  <a:srgbClr val="0070C0"/>
                </a:solidFill>
              </a:rPr>
              <a:t/>
            </a:r>
            <a:br>
              <a:rPr lang="ru-RU" b="1" dirty="0">
                <a:solidFill>
                  <a:srgbClr val="0070C0"/>
                </a:solidFill>
              </a:rPr>
            </a:br>
            <a:r>
              <a:rPr lang="ru-RU" b="1" dirty="0">
                <a:solidFill>
                  <a:srgbClr val="0070C0"/>
                </a:solidFill>
              </a:rPr>
              <a:t/>
            </a:r>
            <a:br>
              <a:rPr lang="ru-RU" b="1" dirty="0">
                <a:solidFill>
                  <a:srgbClr val="0070C0"/>
                </a:solidFill>
              </a:rPr>
            </a:br>
            <a:r>
              <a:rPr lang="ru-RU" b="1" dirty="0">
                <a:solidFill>
                  <a:srgbClr val="0070C0"/>
                </a:solidFill>
              </a:rPr>
              <a:t/>
            </a:r>
            <a:br>
              <a:rPr lang="ru-RU" b="1" dirty="0">
                <a:solidFill>
                  <a:srgbClr val="0070C0"/>
                </a:solidFill>
              </a:rPr>
            </a:br>
            <a:r>
              <a:rPr lang="ru-RU" sz="3600" b="1" dirty="0">
                <a:solidFill>
                  <a:srgbClr val="0070C0"/>
                </a:solidFill>
              </a:rPr>
              <a:t>Учитель русского языка и литературы </a:t>
            </a:r>
            <a:br>
              <a:rPr lang="ru-RU" sz="3600" b="1" dirty="0">
                <a:solidFill>
                  <a:srgbClr val="0070C0"/>
                </a:solidFill>
              </a:rPr>
            </a:br>
            <a:r>
              <a:rPr lang="ru-RU" sz="3600" b="1" dirty="0">
                <a:solidFill>
                  <a:srgbClr val="0070C0"/>
                </a:solidFill>
              </a:rPr>
              <a:t>МБОУ гимназии «Перспектива» </a:t>
            </a:r>
            <a:br>
              <a:rPr lang="ru-RU" sz="3600" b="1" dirty="0">
                <a:solidFill>
                  <a:srgbClr val="0070C0"/>
                </a:solidFill>
              </a:rPr>
            </a:br>
            <a:r>
              <a:rPr lang="ru-RU" sz="3600" b="1" dirty="0" err="1">
                <a:solidFill>
                  <a:srgbClr val="0070C0"/>
                </a:solidFill>
              </a:rPr>
              <a:t>г.о</a:t>
            </a:r>
            <a:r>
              <a:rPr lang="ru-RU" sz="3600" b="1" dirty="0">
                <a:solidFill>
                  <a:srgbClr val="0070C0"/>
                </a:solidFill>
              </a:rPr>
              <a:t>. </a:t>
            </a:r>
            <a:r>
              <a:rPr lang="ru-RU" sz="3600" b="1">
                <a:solidFill>
                  <a:srgbClr val="0070C0"/>
                </a:solidFill>
              </a:rPr>
              <a:t>Самара </a:t>
            </a:r>
            <a:br>
              <a:rPr lang="ru-RU" sz="3600" b="1">
                <a:solidFill>
                  <a:srgbClr val="0070C0"/>
                </a:solidFill>
              </a:rPr>
            </a:br>
            <a:r>
              <a:rPr lang="ru-RU" sz="3600" b="1">
                <a:solidFill>
                  <a:srgbClr val="0070C0"/>
                </a:solidFill>
              </a:rPr>
              <a:t>Калашникова </a:t>
            </a:r>
            <a:r>
              <a:rPr lang="ru-RU" sz="3600" b="1" dirty="0">
                <a:solidFill>
                  <a:srgbClr val="0070C0"/>
                </a:solidFill>
              </a:rPr>
              <a:t>А. В. </a:t>
            </a:r>
          </a:p>
        </p:txBody>
      </p:sp>
    </p:spTree>
    <p:extLst>
      <p:ext uri="{BB962C8B-B14F-4D97-AF65-F5344CB8AC3E}">
        <p14:creationId xmlns:p14="http://schemas.microsoft.com/office/powerpoint/2010/main" val="296320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B90CCB2-861B-4475-96F8-0D30086868BA}"/>
              </a:ext>
            </a:extLst>
          </p:cNvPr>
          <p:cNvSpPr>
            <a:spLocks noGrp="1"/>
          </p:cNvSpPr>
          <p:nvPr>
            <p:ph type="title"/>
          </p:nvPr>
        </p:nvSpPr>
        <p:spPr>
          <a:xfrm>
            <a:off x="838200" y="365125"/>
            <a:ext cx="10515600" cy="5751195"/>
          </a:xfrm>
        </p:spPr>
        <p:txBody>
          <a:bodyPr/>
          <a:lstStyle/>
          <a:p>
            <a:r>
              <a:rPr lang="ru-RU" dirty="0"/>
              <a:t>В. Тендряков. Диалог учителя – словесника и родителя Василия Петровича. </a:t>
            </a:r>
            <a:br>
              <a:rPr lang="ru-RU" dirty="0"/>
            </a:br>
            <a:r>
              <a:rPr lang="ru-RU" dirty="0"/>
              <a:t>-Г. Бакланов. Текст о </a:t>
            </a:r>
            <a:r>
              <a:rPr lang="ru-RU" dirty="0" err="1"/>
              <a:t>Долговушине</a:t>
            </a:r>
            <a:r>
              <a:rPr lang="ru-RU" dirty="0"/>
              <a:t>. </a:t>
            </a:r>
            <a:br>
              <a:rPr lang="ru-RU" dirty="0"/>
            </a:br>
            <a:r>
              <a:rPr lang="ru-RU" dirty="0"/>
              <a:t>- Г. Бакланов . Текст о лишенце Федоровском. </a:t>
            </a:r>
            <a:br>
              <a:rPr lang="ru-RU" dirty="0"/>
            </a:br>
            <a:r>
              <a:rPr lang="ru-RU" dirty="0"/>
              <a:t>- Л. Воронкова. Текст о директоре совхоза Савелии Петровиче и его дочери Жене. </a:t>
            </a:r>
            <a:br>
              <a:rPr lang="ru-RU" dirty="0"/>
            </a:br>
            <a:r>
              <a:rPr lang="ru-RU" dirty="0"/>
              <a:t>- С. Нариньяни. Текст о юном «поэте».</a:t>
            </a:r>
          </a:p>
        </p:txBody>
      </p:sp>
    </p:spTree>
    <p:extLst>
      <p:ext uri="{BB962C8B-B14F-4D97-AF65-F5344CB8AC3E}">
        <p14:creationId xmlns:p14="http://schemas.microsoft.com/office/powerpoint/2010/main" val="2664607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87B5F60-7CC9-4168-B882-D3D0C8832CEB}"/>
              </a:ext>
            </a:extLst>
          </p:cNvPr>
          <p:cNvSpPr>
            <a:spLocks noGrp="1"/>
          </p:cNvSpPr>
          <p:nvPr>
            <p:ph type="title"/>
          </p:nvPr>
        </p:nvSpPr>
        <p:spPr>
          <a:xfrm>
            <a:off x="838200" y="365125"/>
            <a:ext cx="10515600" cy="5913755"/>
          </a:xfrm>
        </p:spPr>
        <p:txBody>
          <a:bodyPr/>
          <a:lstStyle/>
          <a:p>
            <a:r>
              <a:rPr lang="ru-RU" dirty="0"/>
              <a:t>Чтобы помочь учащимся понимать подобные тексты, </a:t>
            </a:r>
            <a:r>
              <a:rPr lang="ru-RU" b="1" dirty="0">
                <a:solidFill>
                  <a:srgbClr val="C00000"/>
                </a:solidFill>
              </a:rPr>
              <a:t>разбираем понятие «</a:t>
            </a:r>
            <a:r>
              <a:rPr lang="ru-RU" b="1" dirty="0" err="1">
                <a:solidFill>
                  <a:srgbClr val="C00000"/>
                </a:solidFill>
              </a:rPr>
              <a:t>приспобленчество</a:t>
            </a:r>
            <a:r>
              <a:rPr lang="ru-RU" b="1" dirty="0">
                <a:solidFill>
                  <a:srgbClr val="C00000"/>
                </a:solidFill>
              </a:rPr>
              <a:t>», вспоминаем характеристики Молчалина и Швабрина.</a:t>
            </a:r>
            <a:br>
              <a:rPr lang="ru-RU" b="1" dirty="0">
                <a:solidFill>
                  <a:srgbClr val="C00000"/>
                </a:solidFill>
              </a:rPr>
            </a:br>
            <a:r>
              <a:rPr lang="ru-RU" dirty="0"/>
              <a:t/>
            </a:r>
            <a:br>
              <a:rPr lang="ru-RU" dirty="0"/>
            </a:br>
            <a:r>
              <a:rPr lang="ru-RU" dirty="0"/>
              <a:t> Предлагаю ученикам задавать себе  вопрос: </a:t>
            </a:r>
            <a:r>
              <a:rPr lang="ru-RU" b="1" dirty="0">
                <a:solidFill>
                  <a:srgbClr val="C00000"/>
                </a:solidFill>
              </a:rPr>
              <a:t>вся русская литература ( а автор текста – продолжатель ее традиций) будет на стороне какого героя?</a:t>
            </a:r>
          </a:p>
        </p:txBody>
      </p:sp>
    </p:spTree>
    <p:extLst>
      <p:ext uri="{BB962C8B-B14F-4D97-AF65-F5344CB8AC3E}">
        <p14:creationId xmlns:p14="http://schemas.microsoft.com/office/powerpoint/2010/main" val="3358044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EC9290-9CE5-46BA-8AE1-9DDC812094B5}"/>
              </a:ext>
            </a:extLst>
          </p:cNvPr>
          <p:cNvSpPr>
            <a:spLocks noGrp="1"/>
          </p:cNvSpPr>
          <p:nvPr>
            <p:ph type="title"/>
          </p:nvPr>
        </p:nvSpPr>
        <p:spPr>
          <a:xfrm>
            <a:off x="838200" y="365125"/>
            <a:ext cx="10515600" cy="5649595"/>
          </a:xfrm>
        </p:spPr>
        <p:txBody>
          <a:bodyPr/>
          <a:lstStyle/>
          <a:p>
            <a:r>
              <a:rPr lang="ru-RU" b="1" dirty="0">
                <a:solidFill>
                  <a:srgbClr val="C00000"/>
                </a:solidFill>
              </a:rPr>
              <a:t>2. Тексты, </a:t>
            </a:r>
            <a:r>
              <a:rPr lang="ru-RU" b="1" dirty="0" smtClean="0">
                <a:solidFill>
                  <a:srgbClr val="C00000"/>
                </a:solidFill>
              </a:rPr>
              <a:t>основную </a:t>
            </a:r>
            <a:r>
              <a:rPr lang="ru-RU" b="1" dirty="0" smtClean="0">
                <a:solidFill>
                  <a:srgbClr val="C00000"/>
                </a:solidFill>
              </a:rPr>
              <a:t>проблему </a:t>
            </a:r>
            <a:r>
              <a:rPr lang="ru-RU" b="1" dirty="0">
                <a:solidFill>
                  <a:srgbClr val="C00000"/>
                </a:solidFill>
              </a:rPr>
              <a:t>которых сложно сформулировать точно и правильно</a:t>
            </a:r>
            <a:br>
              <a:rPr lang="ru-RU" b="1" dirty="0">
                <a:solidFill>
                  <a:srgbClr val="C00000"/>
                </a:solidFill>
              </a:rPr>
            </a:br>
            <a:r>
              <a:rPr lang="ru-RU" dirty="0"/>
              <a:t>- С. </a:t>
            </a:r>
            <a:r>
              <a:rPr lang="ru-RU" dirty="0" err="1"/>
              <a:t>Качалков</a:t>
            </a:r>
            <a:r>
              <a:rPr lang="ru-RU" dirty="0"/>
              <a:t>. «Разве ты меня обманул?»</a:t>
            </a:r>
            <a:br>
              <a:rPr lang="ru-RU" dirty="0"/>
            </a:br>
            <a:r>
              <a:rPr lang="ru-RU" dirty="0"/>
              <a:t>- А. Кузнецов. Текст об ошибках </a:t>
            </a:r>
            <a:r>
              <a:rPr lang="ru-RU" dirty="0" err="1"/>
              <a:t>Ульяны</a:t>
            </a:r>
            <a:r>
              <a:rPr lang="ru-RU" dirty="0"/>
              <a:t> Громовой. </a:t>
            </a:r>
            <a:br>
              <a:rPr lang="ru-RU" dirty="0"/>
            </a:br>
            <a:r>
              <a:rPr lang="ru-RU" dirty="0"/>
              <a:t>-Г. Туз. Текст о «жидких людях». </a:t>
            </a:r>
          </a:p>
        </p:txBody>
      </p:sp>
    </p:spTree>
    <p:extLst>
      <p:ext uri="{BB962C8B-B14F-4D97-AF65-F5344CB8AC3E}">
        <p14:creationId xmlns:p14="http://schemas.microsoft.com/office/powerpoint/2010/main" val="1742879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663152F-F18A-41FE-BC10-BD9C41B0DD27}"/>
              </a:ext>
            </a:extLst>
          </p:cNvPr>
          <p:cNvSpPr>
            <a:spLocks noGrp="1"/>
          </p:cNvSpPr>
          <p:nvPr>
            <p:ph type="title"/>
          </p:nvPr>
        </p:nvSpPr>
        <p:spPr>
          <a:xfrm>
            <a:off x="838200" y="365125"/>
            <a:ext cx="10515600" cy="5629275"/>
          </a:xfrm>
        </p:spPr>
        <p:txBody>
          <a:bodyPr/>
          <a:lstStyle/>
          <a:p>
            <a:r>
              <a:rPr lang="ru-RU" b="1" dirty="0">
                <a:solidFill>
                  <a:srgbClr val="C00000"/>
                </a:solidFill>
              </a:rPr>
              <a:t>3. Философские тексты.  </a:t>
            </a:r>
            <a:r>
              <a:rPr lang="ru-RU" dirty="0"/>
              <a:t>По этим текстам учащимся  сложно писать сочинение, из – за того что работа требует владения абстрактными понятиями, развитой речи. </a:t>
            </a:r>
            <a:br>
              <a:rPr lang="ru-RU" dirty="0"/>
            </a:br>
            <a:r>
              <a:rPr lang="ru-RU" dirty="0"/>
              <a:t>- С. Соловейчик. Текст о вере и безверии. </a:t>
            </a:r>
            <a:br>
              <a:rPr lang="ru-RU" dirty="0"/>
            </a:br>
            <a:r>
              <a:rPr lang="ru-RU" dirty="0"/>
              <a:t>- Д. Быков. Текст о комедии «Горе от ума». </a:t>
            </a:r>
            <a:br>
              <a:rPr lang="ru-RU" dirty="0"/>
            </a:br>
            <a:r>
              <a:rPr lang="ru-RU" dirty="0"/>
              <a:t>- А. Лактионов. Текст о верности истине. </a:t>
            </a:r>
          </a:p>
        </p:txBody>
      </p:sp>
    </p:spTree>
    <p:extLst>
      <p:ext uri="{BB962C8B-B14F-4D97-AF65-F5344CB8AC3E}">
        <p14:creationId xmlns:p14="http://schemas.microsoft.com/office/powerpoint/2010/main" val="3183976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CAEA55-D5DA-4275-AF0B-BC65E726E30E}"/>
              </a:ext>
            </a:extLst>
          </p:cNvPr>
          <p:cNvSpPr>
            <a:spLocks noGrp="1"/>
          </p:cNvSpPr>
          <p:nvPr>
            <p:ph type="title"/>
          </p:nvPr>
        </p:nvSpPr>
        <p:spPr>
          <a:xfrm>
            <a:off x="838200" y="365125"/>
            <a:ext cx="10515600" cy="5974715"/>
          </a:xfrm>
        </p:spPr>
        <p:txBody>
          <a:bodyPr/>
          <a:lstStyle/>
          <a:p>
            <a:r>
              <a:rPr lang="ru-RU" b="1" dirty="0">
                <a:solidFill>
                  <a:srgbClr val="C00000"/>
                </a:solidFill>
              </a:rPr>
              <a:t>4. Тексты о науке. </a:t>
            </a:r>
            <a:r>
              <a:rPr lang="ru-RU" dirty="0"/>
              <a:t>Данные тексты о разных аспектах научного познания сложны для понимания средних учеников. </a:t>
            </a:r>
            <a:br>
              <a:rPr lang="ru-RU" dirty="0"/>
            </a:br>
            <a:r>
              <a:rPr lang="ru-RU" dirty="0"/>
              <a:t>- Л. Леонов. «Последний век машина цивилизации…» (в тексте много метафор)</a:t>
            </a:r>
            <a:br>
              <a:rPr lang="ru-RU" dirty="0"/>
            </a:br>
            <a:r>
              <a:rPr lang="ru-RU" dirty="0"/>
              <a:t>-  Е. Велихов. Текст об этике в науке. </a:t>
            </a:r>
            <a:br>
              <a:rPr lang="ru-RU" dirty="0"/>
            </a:br>
            <a:r>
              <a:rPr lang="ru-RU" dirty="0"/>
              <a:t>- А. Новиков. Текст о «священной тайне» познания. </a:t>
            </a:r>
          </a:p>
        </p:txBody>
      </p:sp>
    </p:spTree>
    <p:extLst>
      <p:ext uri="{BB962C8B-B14F-4D97-AF65-F5344CB8AC3E}">
        <p14:creationId xmlns:p14="http://schemas.microsoft.com/office/powerpoint/2010/main" val="1376746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D7762B3-6443-4EB2-BA6F-8E531ADD7F77}"/>
              </a:ext>
            </a:extLst>
          </p:cNvPr>
          <p:cNvSpPr>
            <a:spLocks noGrp="1"/>
          </p:cNvSpPr>
          <p:nvPr>
            <p:ph type="title"/>
          </p:nvPr>
        </p:nvSpPr>
        <p:spPr>
          <a:xfrm>
            <a:off x="838200" y="365125"/>
            <a:ext cx="10515600" cy="5669915"/>
          </a:xfrm>
        </p:spPr>
        <p:txBody>
          <a:bodyPr>
            <a:normAutofit fontScale="90000"/>
          </a:bodyPr>
          <a:lstStyle/>
          <a:p>
            <a:r>
              <a:rPr lang="ru-RU" b="1" dirty="0">
                <a:solidFill>
                  <a:srgbClr val="C00000"/>
                </a:solidFill>
              </a:rPr>
              <a:t>Работа над речевыми и грамматическими ошибками. </a:t>
            </a:r>
            <a:r>
              <a:rPr lang="ru-RU" dirty="0"/>
              <a:t/>
            </a:r>
            <a:br>
              <a:rPr lang="ru-RU" dirty="0"/>
            </a:br>
            <a:r>
              <a:rPr lang="ru-RU" dirty="0"/>
              <a:t>Эту работу надо начинать на уроках развития речи в 5 классе: ученики должны понимать  суть, причины подобных ошибок, выполнять работу над ошибками в изложениях и сочинениях.  В 5-9 классах надо обязательно работать с немногочисленными упражнениями, которые предлагают редактировать ошибки. </a:t>
            </a:r>
          </a:p>
        </p:txBody>
      </p:sp>
    </p:spTree>
    <p:extLst>
      <p:ext uri="{BB962C8B-B14F-4D97-AF65-F5344CB8AC3E}">
        <p14:creationId xmlns:p14="http://schemas.microsoft.com/office/powerpoint/2010/main" val="1826354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57FF813-0DF5-4763-8BDC-19A6746A3B6D}"/>
              </a:ext>
            </a:extLst>
          </p:cNvPr>
          <p:cNvSpPr>
            <a:spLocks noGrp="1"/>
          </p:cNvSpPr>
          <p:nvPr>
            <p:ph type="title"/>
          </p:nvPr>
        </p:nvSpPr>
        <p:spPr>
          <a:xfrm>
            <a:off x="838200" y="365125"/>
            <a:ext cx="10515600" cy="5710555"/>
          </a:xfrm>
        </p:spPr>
        <p:txBody>
          <a:bodyPr>
            <a:normAutofit fontScale="90000"/>
          </a:bodyPr>
          <a:lstStyle/>
          <a:p>
            <a:r>
              <a:rPr lang="ru-RU" dirty="0"/>
              <a:t>При подготовке к ОГЭ и ЕГЭ учителю полезно создавать </a:t>
            </a:r>
            <a:r>
              <a:rPr lang="ru-RU" b="1" dirty="0">
                <a:solidFill>
                  <a:srgbClr val="C00000"/>
                </a:solidFill>
              </a:rPr>
              <a:t>в печатном виде  тренировочные материалы для редактирования грамматических и речевых ошибок</a:t>
            </a:r>
            <a:r>
              <a:rPr lang="ru-RU" dirty="0"/>
              <a:t>. Наша практика доказывает, что ученики после работы с тренировочными упражнениями, направленными на редактирование, начинают замечать ошибки в своих письменных работах, более вдумчиво формулируют свои мысли. </a:t>
            </a:r>
          </a:p>
        </p:txBody>
      </p:sp>
    </p:spTree>
    <p:extLst>
      <p:ext uri="{BB962C8B-B14F-4D97-AF65-F5344CB8AC3E}">
        <p14:creationId xmlns:p14="http://schemas.microsoft.com/office/powerpoint/2010/main" val="3411844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D26231-52BF-42BB-824A-F77CF23F2348}"/>
              </a:ext>
            </a:extLst>
          </p:cNvPr>
          <p:cNvSpPr>
            <a:spLocks noGrp="1"/>
          </p:cNvSpPr>
          <p:nvPr>
            <p:ph type="title"/>
          </p:nvPr>
        </p:nvSpPr>
        <p:spPr>
          <a:xfrm>
            <a:off x="838200" y="365125"/>
            <a:ext cx="10515600" cy="5669915"/>
          </a:xfrm>
        </p:spPr>
        <p:txBody>
          <a:bodyPr>
            <a:noAutofit/>
          </a:bodyPr>
          <a:lstStyle/>
          <a:p>
            <a:r>
              <a:rPr lang="ru-RU" sz="2800" b="1" dirty="0"/>
              <a:t>Исправьте РЕЧЕВЫЕ и ГРАММАТИЧЕСКИЕ ОШИБКИ. Изложение.  7 класс. </a:t>
            </a:r>
            <a:r>
              <a:rPr lang="ru-RU" sz="2800" dirty="0"/>
              <a:t/>
            </a:r>
            <a:br>
              <a:rPr lang="ru-RU" sz="2800" dirty="0"/>
            </a:br>
            <a:r>
              <a:rPr lang="ru-RU" sz="2800" dirty="0"/>
              <a:t>За окном, где сидел Жюль Верн,…</a:t>
            </a:r>
            <a:br>
              <a:rPr lang="ru-RU" sz="2800" dirty="0"/>
            </a:br>
            <a:r>
              <a:rPr lang="ru-RU" sz="2800" dirty="0"/>
              <a:t/>
            </a:r>
            <a:br>
              <a:rPr lang="ru-RU" sz="2800" dirty="0"/>
            </a:br>
            <a:r>
              <a:rPr lang="ru-RU" sz="2800" dirty="0"/>
              <a:t>Он хотел посмотреть все подшивки газет о том судне. И вот получилась такая история.</a:t>
            </a:r>
            <a:br>
              <a:rPr lang="ru-RU" sz="2800" dirty="0"/>
            </a:br>
            <a:r>
              <a:rPr lang="ru-RU" sz="2800" dirty="0"/>
              <a:t/>
            </a:r>
            <a:br>
              <a:rPr lang="ru-RU" sz="2800" dirty="0"/>
            </a:br>
            <a:r>
              <a:rPr lang="ru-RU" sz="2800" dirty="0"/>
              <a:t/>
            </a:r>
            <a:br>
              <a:rPr lang="ru-RU" sz="2800" dirty="0"/>
            </a:br>
            <a:r>
              <a:rPr lang="ru-RU" sz="2800" dirty="0"/>
              <a:t>Он заговорился со стариком.</a:t>
            </a:r>
            <a:br>
              <a:rPr lang="ru-RU" sz="2800" dirty="0"/>
            </a:br>
            <a:r>
              <a:rPr lang="ru-RU" sz="2800" dirty="0"/>
              <a:t/>
            </a:r>
            <a:br>
              <a:rPr lang="ru-RU" sz="2800" dirty="0"/>
            </a:br>
            <a:r>
              <a:rPr lang="ru-RU" sz="2800" dirty="0"/>
              <a:t>Потом они под водой доплыли до начала, где они начали.</a:t>
            </a:r>
            <a:br>
              <a:rPr lang="ru-RU" sz="2800" dirty="0"/>
            </a:br>
            <a:r>
              <a:rPr lang="ru-RU" sz="2800" dirty="0"/>
              <a:t/>
            </a:r>
            <a:br>
              <a:rPr lang="ru-RU" sz="2800" dirty="0"/>
            </a:br>
            <a:r>
              <a:rPr lang="ru-RU" sz="2800" dirty="0"/>
              <a:t>Он писал о морском гиганте, освещающем себе путь на полмили, который питался электричеством.</a:t>
            </a:r>
            <a:br>
              <a:rPr lang="ru-RU" sz="2800" dirty="0"/>
            </a:br>
            <a:endParaRPr lang="ru-RU" sz="2800" dirty="0"/>
          </a:p>
        </p:txBody>
      </p:sp>
    </p:spTree>
    <p:extLst>
      <p:ext uri="{BB962C8B-B14F-4D97-AF65-F5344CB8AC3E}">
        <p14:creationId xmlns:p14="http://schemas.microsoft.com/office/powerpoint/2010/main" val="2133756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EC884B7-81D3-4429-B9CB-AC03E6BA2188}"/>
              </a:ext>
            </a:extLst>
          </p:cNvPr>
          <p:cNvSpPr>
            <a:spLocks noGrp="1"/>
          </p:cNvSpPr>
          <p:nvPr>
            <p:ph type="title"/>
          </p:nvPr>
        </p:nvSpPr>
        <p:spPr>
          <a:xfrm>
            <a:off x="838200" y="365125"/>
            <a:ext cx="10515600" cy="5934075"/>
          </a:xfrm>
        </p:spPr>
        <p:txBody>
          <a:bodyPr>
            <a:normAutofit fontScale="90000"/>
          </a:bodyPr>
          <a:lstStyle/>
          <a:p>
            <a:r>
              <a:rPr lang="ru-RU" sz="3100" b="1" dirty="0">
                <a:solidFill>
                  <a:srgbClr val="002060"/>
                </a:solidFill>
              </a:rPr>
              <a:t>Исправьте речевые ошибки!</a:t>
            </a:r>
            <a:br>
              <a:rPr lang="ru-RU" sz="3100" b="1" dirty="0">
                <a:solidFill>
                  <a:srgbClr val="002060"/>
                </a:solidFill>
              </a:rPr>
            </a:br>
            <a:r>
              <a:rPr lang="ru-RU" sz="3100" dirty="0"/>
              <a:t>МНОГО РЕЧЕВЫХ ОШИБОК СВЯЗАНО С УПОТРЕБЛЕНИЕМ ЛИЧНЫХ МЕСТОИМЕНИЙ (ОНИ, ИХ, ОН, …). НАПИСАЛИ ЛИЧНОЕ МЕСТОИМЕНИЕ – ТУТ ЖЕ ПРОВЕРЬТЕ!!!</a:t>
            </a:r>
            <a:br>
              <a:rPr lang="ru-RU" sz="3100" dirty="0"/>
            </a:br>
            <a:r>
              <a:rPr lang="ru-RU" sz="3100" dirty="0"/>
              <a:t/>
            </a:r>
            <a:br>
              <a:rPr lang="ru-RU" sz="3100" dirty="0"/>
            </a:br>
            <a:r>
              <a:rPr lang="ru-RU" sz="3100" dirty="0"/>
              <a:t>(Исправь и грамм. ошибки.) Родители также проводили много времени с машинами. В общем, родители не учли их (детей или машины) тем нравственным основам, которым должны были. </a:t>
            </a:r>
            <a:br>
              <a:rPr lang="ru-RU" sz="3100" dirty="0"/>
            </a:br>
            <a:r>
              <a:rPr lang="ru-RU" sz="3100" dirty="0"/>
              <a:t/>
            </a:r>
            <a:br>
              <a:rPr lang="ru-RU" sz="3100" dirty="0"/>
            </a:br>
            <a:r>
              <a:rPr lang="ru-RU" sz="3100" dirty="0"/>
              <a:t>Создавая собственное счастье, человек не замечает, как постепенно отмирают нравственные понятия. </a:t>
            </a:r>
            <a:br>
              <a:rPr lang="ru-RU" sz="3100" dirty="0"/>
            </a:br>
            <a:r>
              <a:rPr lang="ru-RU" sz="3100" dirty="0"/>
              <a:t>…а такие понятия, как сострадание, помощь ближнему, уже не имеют места в сознании людей. </a:t>
            </a:r>
            <a:r>
              <a:rPr lang="ru-RU" dirty="0"/>
              <a:t/>
            </a:r>
            <a:br>
              <a:rPr lang="ru-RU" dirty="0"/>
            </a:br>
            <a:endParaRPr lang="ru-RU" dirty="0"/>
          </a:p>
        </p:txBody>
      </p:sp>
    </p:spTree>
    <p:extLst>
      <p:ext uri="{BB962C8B-B14F-4D97-AF65-F5344CB8AC3E}">
        <p14:creationId xmlns:p14="http://schemas.microsoft.com/office/powerpoint/2010/main" val="15246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800070-835B-4129-9143-386765A1C95A}"/>
              </a:ext>
            </a:extLst>
          </p:cNvPr>
          <p:cNvSpPr>
            <a:spLocks noGrp="1"/>
          </p:cNvSpPr>
          <p:nvPr>
            <p:ph type="title"/>
          </p:nvPr>
        </p:nvSpPr>
        <p:spPr>
          <a:xfrm>
            <a:off x="838200" y="365125"/>
            <a:ext cx="10515600" cy="5893435"/>
          </a:xfrm>
        </p:spPr>
        <p:txBody>
          <a:bodyPr>
            <a:normAutofit fontScale="90000"/>
          </a:bodyPr>
          <a:lstStyle/>
          <a:p>
            <a:r>
              <a:rPr lang="ru-RU" dirty="0"/>
              <a:t>(</a:t>
            </a:r>
            <a:r>
              <a:rPr lang="ru-RU" sz="3600" dirty="0"/>
              <a:t>Порядок слов!) Дети всегда ругались и кричали, когда родители закрывали комнату в качестве наказания.</a:t>
            </a:r>
            <a:br>
              <a:rPr lang="ru-RU" sz="3600" dirty="0"/>
            </a:br>
            <a:r>
              <a:rPr lang="ru-RU" sz="3600" dirty="0"/>
              <a:t>(Порядок слов!) Знания, наука, прогресс стали забирать у нас многое взамен. </a:t>
            </a:r>
            <a:br>
              <a:rPr lang="ru-RU" sz="3600" dirty="0"/>
            </a:br>
            <a:r>
              <a:rPr lang="ru-RU" sz="3600" dirty="0"/>
              <a:t>(Порядок слов!) … и каждый день наблюдаешь описанную автором печальную картину в окружающей жизни. </a:t>
            </a:r>
            <a:br>
              <a:rPr lang="ru-RU" sz="3600" dirty="0"/>
            </a:br>
            <a:r>
              <a:rPr lang="ru-RU" sz="3600" dirty="0"/>
              <a:t>(Порядок слов!) Люди могут искать ответы на волнующие их вопросы в прошлом. </a:t>
            </a:r>
            <a:br>
              <a:rPr lang="ru-RU" sz="3600" dirty="0"/>
            </a:br>
            <a:r>
              <a:rPr lang="ru-RU" sz="3600" dirty="0"/>
              <a:t>(Порядок слов!) Беспокойство писателя подчёркивает сравнение в предложении 14. </a:t>
            </a:r>
            <a:r>
              <a:rPr lang="ru-RU" dirty="0"/>
              <a:t/>
            </a:r>
            <a:br>
              <a:rPr lang="ru-RU" dirty="0"/>
            </a:br>
            <a:endParaRPr lang="ru-RU" dirty="0"/>
          </a:p>
        </p:txBody>
      </p:sp>
    </p:spTree>
    <p:extLst>
      <p:ext uri="{BB962C8B-B14F-4D97-AF65-F5344CB8AC3E}">
        <p14:creationId xmlns:p14="http://schemas.microsoft.com/office/powerpoint/2010/main" val="51572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ED686B2-985A-43F3-84AE-46F0C1BF9CD6}"/>
              </a:ext>
            </a:extLst>
          </p:cNvPr>
          <p:cNvSpPr>
            <a:spLocks noGrp="1"/>
          </p:cNvSpPr>
          <p:nvPr>
            <p:ph type="title"/>
          </p:nvPr>
        </p:nvSpPr>
        <p:spPr>
          <a:xfrm>
            <a:off x="838200" y="365125"/>
            <a:ext cx="10515600" cy="5690235"/>
          </a:xfrm>
        </p:spPr>
        <p:txBody>
          <a:bodyPr>
            <a:normAutofit/>
          </a:bodyPr>
          <a:lstStyle/>
          <a:p>
            <a:r>
              <a:rPr lang="ru-RU" sz="2800" b="1" dirty="0">
                <a:solidFill>
                  <a:srgbClr val="C00000"/>
                </a:solidFill>
              </a:rPr>
              <a:t>Подготовка к решению сложного  задания А12 начинается задолго до 11 класса. Потому нужна системная объемная работа на уроках русского языка в 3-7 классах по выработке определенных навыков. </a:t>
            </a:r>
            <a:r>
              <a:rPr lang="ru-RU" sz="2800" dirty="0">
                <a:solidFill>
                  <a:srgbClr val="002060"/>
                </a:solidFill>
              </a:rPr>
              <a:t/>
            </a:r>
            <a:br>
              <a:rPr lang="ru-RU" sz="2800" dirty="0">
                <a:solidFill>
                  <a:srgbClr val="002060"/>
                </a:solidFill>
              </a:rPr>
            </a:br>
            <a:r>
              <a:rPr lang="ru-RU" sz="2800" dirty="0"/>
              <a:t/>
            </a:r>
            <a:br>
              <a:rPr lang="ru-RU" sz="2800" dirty="0"/>
            </a:br>
            <a:r>
              <a:rPr lang="ru-RU" sz="2800" dirty="0"/>
              <a:t>Для решения задания А12 ученик должен понимать и определять :</a:t>
            </a:r>
            <a:br>
              <a:rPr lang="ru-RU" sz="2800" dirty="0"/>
            </a:br>
            <a:r>
              <a:rPr lang="ru-RU" sz="2800" dirty="0"/>
              <a:t/>
            </a:r>
            <a:br>
              <a:rPr lang="ru-RU" sz="2800" dirty="0"/>
            </a:br>
            <a:r>
              <a:rPr lang="ru-RU" sz="2800" dirty="0"/>
              <a:t>- в какой части слова пропущена буква (3-4 класс),  </a:t>
            </a:r>
            <a:br>
              <a:rPr lang="ru-RU" sz="2800" dirty="0"/>
            </a:br>
            <a:r>
              <a:rPr lang="ru-RU" sz="2800" b="1" dirty="0"/>
              <a:t>- от чего  (ОТ СПРЯЖЕНИЯ ИЛИ ОТ НАЧАЛЬНОЙ ФОРМЫ ГЛАГОЛА) зависит выбор буквы в окончании или суффиксах глаголов (4-6 класс) , суффиксах причастий (7 класс).  С этой точки и начинается ошибка многих учеников. </a:t>
            </a:r>
            <a:r>
              <a:rPr lang="ru-RU" sz="2800" dirty="0"/>
              <a:t/>
            </a:r>
            <a:br>
              <a:rPr lang="ru-RU" sz="2800" dirty="0"/>
            </a:br>
            <a:r>
              <a:rPr lang="ru-RU" sz="3200" dirty="0"/>
              <a:t/>
            </a:r>
            <a:br>
              <a:rPr lang="ru-RU" sz="3200" dirty="0"/>
            </a:br>
            <a:endParaRPr lang="ru-RU" sz="3200" dirty="0"/>
          </a:p>
        </p:txBody>
      </p:sp>
    </p:spTree>
    <p:extLst>
      <p:ext uri="{BB962C8B-B14F-4D97-AF65-F5344CB8AC3E}">
        <p14:creationId xmlns:p14="http://schemas.microsoft.com/office/powerpoint/2010/main" val="845622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5798D4-5729-4957-8F7B-B0484CBA3293}"/>
              </a:ext>
            </a:extLst>
          </p:cNvPr>
          <p:cNvSpPr>
            <a:spLocks noGrp="1"/>
          </p:cNvSpPr>
          <p:nvPr>
            <p:ph type="title"/>
          </p:nvPr>
        </p:nvSpPr>
        <p:spPr>
          <a:xfrm>
            <a:off x="838200" y="365125"/>
            <a:ext cx="10515600" cy="5649595"/>
          </a:xfrm>
        </p:spPr>
        <p:txBody>
          <a:bodyPr/>
          <a:lstStyle/>
          <a:p>
            <a:r>
              <a:rPr lang="ru-RU" dirty="0"/>
              <a:t>Системную подготовку учащихся к ЕГЭ учитель начинает на уроках русского языка и литературы в 5 классе. Изучая с классом каждую тему, учитель  должен видеть и представлять  дальнюю перспективу, понимать, куда, зачем и как он ведет детей. </a:t>
            </a:r>
          </a:p>
        </p:txBody>
      </p:sp>
    </p:spTree>
    <p:extLst>
      <p:ext uri="{BB962C8B-B14F-4D97-AF65-F5344CB8AC3E}">
        <p14:creationId xmlns:p14="http://schemas.microsoft.com/office/powerpoint/2010/main" val="2632036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6FB2E21-6F8C-4C5F-820A-8EDA82EB5814}"/>
              </a:ext>
            </a:extLst>
          </p:cNvPr>
          <p:cNvSpPr>
            <a:spLocks noGrp="1"/>
          </p:cNvSpPr>
          <p:nvPr>
            <p:ph type="title"/>
          </p:nvPr>
        </p:nvSpPr>
        <p:spPr>
          <a:xfrm>
            <a:off x="838200" y="365125"/>
            <a:ext cx="10515600" cy="5710555"/>
          </a:xfrm>
        </p:spPr>
        <p:txBody>
          <a:bodyPr>
            <a:normAutofit/>
          </a:bodyPr>
          <a:lstStyle/>
          <a:p>
            <a:r>
              <a:rPr lang="ru-RU" sz="6000" b="1" dirty="0">
                <a:solidFill>
                  <a:srgbClr val="C00000"/>
                </a:solidFill>
              </a:rPr>
              <a:t>Спасибо за внимание!</a:t>
            </a:r>
          </a:p>
        </p:txBody>
      </p:sp>
    </p:spTree>
    <p:extLst>
      <p:ext uri="{BB962C8B-B14F-4D97-AF65-F5344CB8AC3E}">
        <p14:creationId xmlns:p14="http://schemas.microsoft.com/office/powerpoint/2010/main" val="187235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2D5712-70F2-4F8B-A184-76A61AFAAA62}"/>
              </a:ext>
            </a:extLst>
          </p:cNvPr>
          <p:cNvSpPr>
            <a:spLocks noGrp="1"/>
          </p:cNvSpPr>
          <p:nvPr>
            <p:ph type="title"/>
          </p:nvPr>
        </p:nvSpPr>
        <p:spPr>
          <a:xfrm>
            <a:off x="838200" y="365125"/>
            <a:ext cx="10515600" cy="5751195"/>
          </a:xfrm>
        </p:spPr>
        <p:txBody>
          <a:bodyPr>
            <a:normAutofit fontScale="90000"/>
          </a:bodyPr>
          <a:lstStyle/>
          <a:p>
            <a:r>
              <a:rPr lang="ru-RU" sz="3600" dirty="0"/>
              <a:t>Для решения задания А12 ученик должен знать: </a:t>
            </a:r>
            <a:br>
              <a:rPr lang="ru-RU" sz="3600" dirty="0"/>
            </a:br>
            <a:r>
              <a:rPr lang="ru-RU" sz="3600" dirty="0"/>
              <a:t>-начальные формы отдельных глаголов (</a:t>
            </a:r>
            <a:r>
              <a:rPr lang="ru-RU" sz="3600" dirty="0" err="1"/>
              <a:t>лаЯть</a:t>
            </a:r>
            <a:r>
              <a:rPr lang="ru-RU" sz="3600" dirty="0"/>
              <a:t>, </a:t>
            </a:r>
            <a:r>
              <a:rPr lang="ru-RU" sz="3600" dirty="0" err="1"/>
              <a:t>клеИть</a:t>
            </a:r>
            <a:r>
              <a:rPr lang="ru-RU" sz="3600" dirty="0"/>
              <a:t>…) (3-6 класс),</a:t>
            </a:r>
            <a:br>
              <a:rPr lang="ru-RU" sz="3600" dirty="0"/>
            </a:br>
            <a:r>
              <a:rPr lang="ru-RU" sz="3600" dirty="0"/>
              <a:t>-алгоритм рассуждения при определении спряжения глагола (4-6 класс), при определении безударной гласной в окончании глаголов и в суффиксах причастий настоящего времени. </a:t>
            </a:r>
            <a:br>
              <a:rPr lang="ru-RU" sz="3600" dirty="0"/>
            </a:br>
            <a:r>
              <a:rPr lang="ru-RU" sz="3600" dirty="0"/>
              <a:t>-алгоритм рассуждения при выборе гласной перед НН в страдательных  причастиях прошедшего времени(7 класс). </a:t>
            </a:r>
            <a:r>
              <a:rPr lang="ru-RU" sz="3600" dirty="0" smtClean="0"/>
              <a:t>Практическому применению </a:t>
            </a:r>
            <a:r>
              <a:rPr lang="ru-RU" sz="3600" dirty="0" smtClean="0"/>
              <a:t> </a:t>
            </a:r>
            <a:r>
              <a:rPr lang="ru-RU" sz="3600" dirty="0"/>
              <a:t>этого алгоритма надо уделить особое внимание в 7 классе.  </a:t>
            </a:r>
            <a:br>
              <a:rPr lang="ru-RU" sz="3600" dirty="0"/>
            </a:br>
            <a:r>
              <a:rPr lang="ru-RU" sz="3600" b="1" dirty="0">
                <a:solidFill>
                  <a:srgbClr val="C00000"/>
                </a:solidFill>
              </a:rPr>
              <a:t>ЭТИ АЛГОРИТМЫ ДОЛЖНЫ БЫТЬ КАЧЕСТВЕННО </a:t>
            </a:r>
            <a:r>
              <a:rPr lang="ru-RU" sz="3600" b="1" dirty="0" smtClean="0">
                <a:solidFill>
                  <a:srgbClr val="C00000"/>
                </a:solidFill>
              </a:rPr>
              <a:t>ПРО</a:t>
            </a:r>
            <a:r>
              <a:rPr lang="ru-RU" sz="3600" b="1" dirty="0" smtClean="0">
                <a:solidFill>
                  <a:srgbClr val="C00000"/>
                </a:solidFill>
              </a:rPr>
              <a:t>РАБОТАНЫ </a:t>
            </a:r>
            <a:r>
              <a:rPr lang="ru-RU" sz="3600" b="1" dirty="0">
                <a:solidFill>
                  <a:srgbClr val="C00000"/>
                </a:solidFill>
              </a:rPr>
              <a:t>в 4-7 КЛАССАХ. </a:t>
            </a:r>
            <a:r>
              <a:rPr lang="ru-RU" b="1" dirty="0"/>
              <a:t/>
            </a:r>
            <a:br>
              <a:rPr lang="ru-RU" b="1" dirty="0"/>
            </a:br>
            <a:endParaRPr lang="ru-RU" b="1" dirty="0"/>
          </a:p>
        </p:txBody>
      </p:sp>
    </p:spTree>
    <p:extLst>
      <p:ext uri="{BB962C8B-B14F-4D97-AF65-F5344CB8AC3E}">
        <p14:creationId xmlns:p14="http://schemas.microsoft.com/office/powerpoint/2010/main" val="232192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6CE2A83-C2A1-47A7-88BE-44BA9C0207CC}"/>
              </a:ext>
            </a:extLst>
          </p:cNvPr>
          <p:cNvSpPr>
            <a:spLocks noGrp="1"/>
          </p:cNvSpPr>
          <p:nvPr>
            <p:ph type="title"/>
          </p:nvPr>
        </p:nvSpPr>
        <p:spPr>
          <a:xfrm>
            <a:off x="838200" y="365125"/>
            <a:ext cx="10515600" cy="5995035"/>
          </a:xfrm>
        </p:spPr>
        <p:txBody>
          <a:bodyPr>
            <a:normAutofit fontScale="90000"/>
          </a:bodyPr>
          <a:lstStyle/>
          <a:p>
            <a:r>
              <a:rPr lang="ru-RU" dirty="0"/>
              <a:t>В 5-7 классах </a:t>
            </a:r>
            <a:br>
              <a:rPr lang="ru-RU" dirty="0"/>
            </a:br>
            <a:r>
              <a:rPr lang="ru-RU" u="sng" dirty="0"/>
              <a:t>сначала </a:t>
            </a:r>
            <a:r>
              <a:rPr lang="ru-RU" dirty="0"/>
              <a:t>тщательно изучаем и </a:t>
            </a:r>
            <a:r>
              <a:rPr lang="ru-RU" dirty="0" smtClean="0"/>
              <a:t>про</a:t>
            </a:r>
            <a:r>
              <a:rPr lang="ru-RU" dirty="0" smtClean="0"/>
              <a:t>рабатываем </a:t>
            </a:r>
            <a:r>
              <a:rPr lang="ru-RU" dirty="0"/>
              <a:t>отдельные правила и алгоритмы, </a:t>
            </a:r>
            <a:br>
              <a:rPr lang="ru-RU" dirty="0"/>
            </a:br>
            <a:r>
              <a:rPr lang="ru-RU" u="sng" dirty="0"/>
              <a:t>потом обязательно вводим упражнения на различение условий выбора безударной гласной:</a:t>
            </a:r>
            <a:br>
              <a:rPr lang="ru-RU" u="sng" dirty="0"/>
            </a:br>
            <a:r>
              <a:rPr lang="ru-RU" dirty="0" err="1"/>
              <a:t>увидИТ</a:t>
            </a:r>
            <a:r>
              <a:rPr lang="ru-RU" dirty="0"/>
              <a:t>- </a:t>
            </a:r>
            <a:r>
              <a:rPr lang="ru-RU" dirty="0" err="1"/>
              <a:t>увидЕл</a:t>
            </a:r>
            <a:r>
              <a:rPr lang="ru-RU" dirty="0"/>
              <a:t/>
            </a:r>
            <a:br>
              <a:rPr lang="ru-RU" dirty="0"/>
            </a:br>
            <a:r>
              <a:rPr lang="ru-RU" dirty="0" err="1"/>
              <a:t>видЯЩий</a:t>
            </a:r>
            <a:r>
              <a:rPr lang="ru-RU" dirty="0"/>
              <a:t>- </a:t>
            </a:r>
            <a:r>
              <a:rPr lang="ru-RU" dirty="0" err="1"/>
              <a:t>видЕвший</a:t>
            </a:r>
            <a:r>
              <a:rPr lang="ru-RU" dirty="0"/>
              <a:t>, </a:t>
            </a:r>
            <a:r>
              <a:rPr lang="ru-RU" dirty="0" err="1"/>
              <a:t>увидЕВ</a:t>
            </a:r>
            <a:r>
              <a:rPr lang="ru-RU" dirty="0"/>
              <a:t/>
            </a:r>
            <a:br>
              <a:rPr lang="ru-RU" dirty="0"/>
            </a:br>
            <a:r>
              <a:rPr lang="ru-RU" dirty="0" err="1"/>
              <a:t>клеЯЩий</a:t>
            </a:r>
            <a:r>
              <a:rPr lang="ru-RU" dirty="0"/>
              <a:t> - </a:t>
            </a:r>
            <a:r>
              <a:rPr lang="ru-RU" dirty="0" err="1"/>
              <a:t>заклеИвший</a:t>
            </a:r>
            <a:r>
              <a:rPr lang="ru-RU" dirty="0"/>
              <a:t> - </a:t>
            </a:r>
            <a:r>
              <a:rPr lang="ru-RU" dirty="0" err="1"/>
              <a:t>заклЕННый</a:t>
            </a:r>
            <a:r>
              <a:rPr lang="ru-RU" dirty="0"/>
              <a:t/>
            </a:r>
            <a:br>
              <a:rPr lang="ru-RU" dirty="0"/>
            </a:br>
            <a:endParaRPr lang="ru-RU" dirty="0"/>
          </a:p>
        </p:txBody>
      </p:sp>
    </p:spTree>
    <p:extLst>
      <p:ext uri="{BB962C8B-B14F-4D97-AF65-F5344CB8AC3E}">
        <p14:creationId xmlns:p14="http://schemas.microsoft.com/office/powerpoint/2010/main" val="330815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486FA8-9157-4413-9D8E-DAA38E752583}"/>
              </a:ext>
            </a:extLst>
          </p:cNvPr>
          <p:cNvSpPr>
            <a:spLocks noGrp="1"/>
          </p:cNvSpPr>
          <p:nvPr>
            <p:ph type="title"/>
          </p:nvPr>
        </p:nvSpPr>
        <p:spPr>
          <a:xfrm>
            <a:off x="838200" y="365125"/>
            <a:ext cx="10515600" cy="5710555"/>
          </a:xfrm>
        </p:spPr>
        <p:txBody>
          <a:bodyPr/>
          <a:lstStyle/>
          <a:p>
            <a:r>
              <a:rPr lang="ru-RU" dirty="0"/>
              <a:t>При подготовке к ОГЭ </a:t>
            </a:r>
            <a:r>
              <a:rPr lang="ru-RU" dirty="0" smtClean="0"/>
              <a:t>в 9 классе </a:t>
            </a:r>
            <a:r>
              <a:rPr lang="ru-RU" dirty="0" smtClean="0"/>
              <a:t>этот </a:t>
            </a:r>
            <a:r>
              <a:rPr lang="ru-RU" dirty="0"/>
              <a:t>процесс повторяем. </a:t>
            </a:r>
            <a:br>
              <a:rPr lang="ru-RU" dirty="0"/>
            </a:br>
            <a:r>
              <a:rPr lang="ru-RU" dirty="0"/>
              <a:t>В 10 - 11 классах для повторения предлагаю учащимся следующую таблицу.</a:t>
            </a:r>
            <a:br>
              <a:rPr lang="ru-RU" dirty="0"/>
            </a:br>
            <a:r>
              <a:rPr lang="ru-RU" dirty="0"/>
              <a:t>Практика показывает, что опора на сводную таблицу помогает при решении задания А12. </a:t>
            </a:r>
          </a:p>
        </p:txBody>
      </p:sp>
    </p:spTree>
    <p:extLst>
      <p:ext uri="{BB962C8B-B14F-4D97-AF65-F5344CB8AC3E}">
        <p14:creationId xmlns:p14="http://schemas.microsoft.com/office/powerpoint/2010/main" val="1851900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7A897B5-8F97-4A9E-8151-E8F22A009974}"/>
              </a:ext>
            </a:extLst>
          </p:cNvPr>
          <p:cNvSpPr>
            <a:spLocks noGrp="1"/>
          </p:cNvSpPr>
          <p:nvPr>
            <p:ph type="title"/>
          </p:nvPr>
        </p:nvSpPr>
        <p:spPr>
          <a:xfrm>
            <a:off x="838200" y="365125"/>
            <a:ext cx="10515600" cy="6096635"/>
          </a:xfrm>
        </p:spPr>
        <p:txBody>
          <a:bodyPr/>
          <a:lstStyle/>
          <a:p>
            <a:endParaRPr lang="ru-RU" dirty="0"/>
          </a:p>
        </p:txBody>
      </p:sp>
      <p:graphicFrame>
        <p:nvGraphicFramePr>
          <p:cNvPr id="3" name="Объект 2">
            <a:extLst>
              <a:ext uri="{FF2B5EF4-FFF2-40B4-BE49-F238E27FC236}">
                <a16:creationId xmlns:a16="http://schemas.microsoft.com/office/drawing/2014/main" xmlns="" id="{982CDE51-37C9-40F8-8857-3823C0566376}"/>
              </a:ext>
            </a:extLst>
          </p:cNvPr>
          <p:cNvGraphicFramePr>
            <a:graphicFrameLocks noChangeAspect="1"/>
          </p:cNvGraphicFramePr>
          <p:nvPr>
            <p:extLst>
              <p:ext uri="{D42A27DB-BD31-4B8C-83A1-F6EECF244321}">
                <p14:modId xmlns:p14="http://schemas.microsoft.com/office/powerpoint/2010/main" val="2112161925"/>
              </p:ext>
            </p:extLst>
          </p:nvPr>
        </p:nvGraphicFramePr>
        <p:xfrm>
          <a:off x="4145280" y="396240"/>
          <a:ext cx="4572000" cy="5741035"/>
        </p:xfrm>
        <a:graphic>
          <a:graphicData uri="http://schemas.openxmlformats.org/presentationml/2006/ole">
            <mc:AlternateContent xmlns:mc="http://schemas.openxmlformats.org/markup-compatibility/2006">
              <mc:Choice xmlns:v="urn:schemas-microsoft-com:vml" Requires="v">
                <p:oleObj spid="_x0000_s1029" name="Document" r:id="rId3" imgW="6877023" imgH="9410231" progId="Word.Document.12">
                  <p:embed/>
                </p:oleObj>
              </mc:Choice>
              <mc:Fallback>
                <p:oleObj name="Document" r:id="rId3" imgW="6877023" imgH="9410231" progId="Word.Document.12">
                  <p:embed/>
                  <p:pic>
                    <p:nvPicPr>
                      <p:cNvPr id="0" name=""/>
                      <p:cNvPicPr/>
                      <p:nvPr/>
                    </p:nvPicPr>
                    <p:blipFill>
                      <a:blip r:embed="rId4"/>
                      <a:stretch>
                        <a:fillRect/>
                      </a:stretch>
                    </p:blipFill>
                    <p:spPr>
                      <a:xfrm>
                        <a:off x="4145280" y="396240"/>
                        <a:ext cx="4572000" cy="5741035"/>
                      </a:xfrm>
                      <a:prstGeom prst="rect">
                        <a:avLst/>
                      </a:prstGeom>
                    </p:spPr>
                  </p:pic>
                </p:oleObj>
              </mc:Fallback>
            </mc:AlternateContent>
          </a:graphicData>
        </a:graphic>
      </p:graphicFrame>
    </p:spTree>
    <p:extLst>
      <p:ext uri="{BB962C8B-B14F-4D97-AF65-F5344CB8AC3E}">
        <p14:creationId xmlns:p14="http://schemas.microsoft.com/office/powerpoint/2010/main" val="241275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2E3C461-DF44-4878-971A-82C92F3ECF25}"/>
              </a:ext>
            </a:extLst>
          </p:cNvPr>
          <p:cNvSpPr>
            <a:spLocks noGrp="1"/>
          </p:cNvSpPr>
          <p:nvPr>
            <p:ph type="title"/>
          </p:nvPr>
        </p:nvSpPr>
        <p:spPr>
          <a:xfrm>
            <a:off x="838200" y="365125"/>
            <a:ext cx="10515600" cy="5893435"/>
          </a:xfrm>
        </p:spPr>
        <p:txBody>
          <a:bodyPr>
            <a:normAutofit/>
          </a:bodyPr>
          <a:lstStyle/>
          <a:p>
            <a:r>
              <a:rPr lang="ru-RU" sz="3200" b="1" dirty="0">
                <a:solidFill>
                  <a:srgbClr val="C00000"/>
                </a:solidFill>
              </a:rPr>
              <a:t>О некоторых аспектах подготовки к сочинению </a:t>
            </a:r>
            <a:r>
              <a:rPr lang="ru-RU" sz="3200" dirty="0"/>
              <a:t/>
            </a:r>
            <a:br>
              <a:rPr lang="ru-RU" sz="3200" dirty="0"/>
            </a:br>
            <a:r>
              <a:rPr lang="ru-RU" sz="3200" dirty="0"/>
              <a:t>Стараюсь предлагать учащимся работать </a:t>
            </a:r>
            <a:r>
              <a:rPr lang="ru-RU" sz="3200" u="sng" dirty="0"/>
              <a:t>со сложными текстами</a:t>
            </a:r>
            <a:r>
              <a:rPr lang="ru-RU" sz="3200" dirty="0"/>
              <a:t>, так как каждый год один из 5-6 текстов на ЕГЭ оказывается сложным, а порой и неоднозначным. </a:t>
            </a:r>
            <a:r>
              <a:rPr lang="ru-RU" sz="3200" b="1" u="sng" dirty="0"/>
              <a:t>Системная, неформальная  работа с художественными произведениями  на уроках литературы в 5-11 классах готовит учащихся к пониманию таких текстов. </a:t>
            </a:r>
            <a:br>
              <a:rPr lang="ru-RU" sz="3200" b="1" u="sng" dirty="0"/>
            </a:br>
            <a:r>
              <a:rPr lang="ru-RU" sz="3200" dirty="0"/>
              <a:t>Многолетняя практика подготовки учащихся к ЕГЭ убеждает обращать особое внимание на  тексты следующих типов:</a:t>
            </a:r>
          </a:p>
        </p:txBody>
      </p:sp>
    </p:spTree>
    <p:extLst>
      <p:ext uri="{BB962C8B-B14F-4D97-AF65-F5344CB8AC3E}">
        <p14:creationId xmlns:p14="http://schemas.microsoft.com/office/powerpoint/2010/main" val="320838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D354F5-1C2B-4BF7-B8A6-5C8739F92D47}"/>
              </a:ext>
            </a:extLst>
          </p:cNvPr>
          <p:cNvSpPr>
            <a:spLocks noGrp="1"/>
          </p:cNvSpPr>
          <p:nvPr>
            <p:ph type="title"/>
          </p:nvPr>
        </p:nvSpPr>
        <p:spPr>
          <a:xfrm>
            <a:off x="838200" y="365125"/>
            <a:ext cx="10515600" cy="5791835"/>
          </a:xfrm>
        </p:spPr>
        <p:txBody>
          <a:bodyPr/>
          <a:lstStyle/>
          <a:p>
            <a:r>
              <a:rPr lang="ru-RU" dirty="0"/>
              <a:t>1. Художественные тексты, в которых </a:t>
            </a:r>
            <a:r>
              <a:rPr lang="ru-RU" b="1" dirty="0">
                <a:solidFill>
                  <a:srgbClr val="C00000"/>
                </a:solidFill>
              </a:rPr>
              <a:t>авторская позиция выражена косвенно, </a:t>
            </a:r>
            <a:r>
              <a:rPr lang="ru-RU" dirty="0"/>
              <a:t>есть части, «сбивающие» учащихся. Ученики могут неправильно понимать позицию автора и потому, что имеют искаженные нравственные ориентиры. </a:t>
            </a:r>
          </a:p>
        </p:txBody>
      </p:sp>
    </p:spTree>
    <p:extLst>
      <p:ext uri="{BB962C8B-B14F-4D97-AF65-F5344CB8AC3E}">
        <p14:creationId xmlns:p14="http://schemas.microsoft.com/office/powerpoint/2010/main" val="232241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443F17-585A-4A97-BC9D-146A8273456F}"/>
              </a:ext>
            </a:extLst>
          </p:cNvPr>
          <p:cNvSpPr>
            <a:spLocks noGrp="1"/>
          </p:cNvSpPr>
          <p:nvPr>
            <p:ph type="title"/>
          </p:nvPr>
        </p:nvSpPr>
        <p:spPr>
          <a:xfrm>
            <a:off x="838200" y="365125"/>
            <a:ext cx="10515600" cy="5730875"/>
          </a:xfrm>
        </p:spPr>
        <p:txBody>
          <a:bodyPr>
            <a:normAutofit fontScale="90000"/>
          </a:bodyPr>
          <a:lstStyle/>
          <a:p>
            <a:r>
              <a:rPr lang="ru-RU" sz="4000" dirty="0"/>
              <a:t>-А. Куприн. Сказка. Семья зимней ночью слышит зов о помощи. </a:t>
            </a:r>
            <a:br>
              <a:rPr lang="ru-RU" sz="4000" dirty="0"/>
            </a:br>
            <a:r>
              <a:rPr lang="ru-RU" sz="4000" dirty="0"/>
              <a:t>- С. Мизеров. Текст о мечте Кольки </a:t>
            </a:r>
            <a:r>
              <a:rPr lang="ru-RU" sz="4000" dirty="0" err="1"/>
              <a:t>Велина</a:t>
            </a:r>
            <a:r>
              <a:rPr lang="ru-RU" sz="4000" dirty="0"/>
              <a:t>.</a:t>
            </a:r>
            <a:br>
              <a:rPr lang="ru-RU" sz="4000" dirty="0"/>
            </a:br>
            <a:r>
              <a:rPr lang="ru-RU" sz="4000" u="sng" dirty="0"/>
              <a:t>Среди текстов этой категории я особо рассматриваю </a:t>
            </a:r>
            <a:r>
              <a:rPr lang="ru-RU" sz="4000" b="1" u="sng" dirty="0"/>
              <a:t>тексты о приспособленцах.  </a:t>
            </a:r>
            <a:br>
              <a:rPr lang="ru-RU" sz="4000" b="1" u="sng" dirty="0"/>
            </a:br>
            <a:r>
              <a:rPr lang="ru-RU" sz="4000" b="1" u="sng" dirty="0"/>
              <a:t>В</a:t>
            </a:r>
            <a:r>
              <a:rPr lang="ru-RU" sz="4000" dirty="0"/>
              <a:t> подобных текстах находим противопоставление героев. Несмотря на противопоставление, однотипность текстов, ученики испытываю затруднение при формулировке проблемы текста и определении авторской позиции. </a:t>
            </a:r>
            <a:r>
              <a:rPr lang="ru-RU" dirty="0"/>
              <a:t/>
            </a:r>
            <a:br>
              <a:rPr lang="ru-RU" dirty="0"/>
            </a:br>
            <a:endParaRPr lang="ru-RU" dirty="0"/>
          </a:p>
        </p:txBody>
      </p:sp>
    </p:spTree>
    <p:extLst>
      <p:ext uri="{BB962C8B-B14F-4D97-AF65-F5344CB8AC3E}">
        <p14:creationId xmlns:p14="http://schemas.microsoft.com/office/powerpoint/2010/main" val="18494818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341</Words>
  <Application>Microsoft Office PowerPoint</Application>
  <PresentationFormat>Широкоэкранный</PresentationFormat>
  <Paragraphs>20</Paragraphs>
  <Slides>21</Slides>
  <Notes>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6" baseType="lpstr">
      <vt:lpstr>Arial</vt:lpstr>
      <vt:lpstr>Calibri</vt:lpstr>
      <vt:lpstr>Calibri Light</vt:lpstr>
      <vt:lpstr>Тема Office</vt:lpstr>
      <vt:lpstr>Document</vt:lpstr>
      <vt:lpstr>Некоторые аспекты подготовки к ЕГЭ по русскому языку   Учитель русского языка и литературы  МБОУ гимназии «Перспектива»  г.о. Самара  Калашникова А. В. </vt:lpstr>
      <vt:lpstr>Подготовка к решению сложного  задания А12 начинается задолго до 11 класса. Потому нужна системная объемная работа на уроках русского языка в 3-7 классах по выработке определенных навыков.   Для решения задания А12 ученик должен понимать и определять :  - в какой части слова пропущена буква (3-4 класс),   - от чего  (ОТ СПРЯЖЕНИЯ ИЛИ ОТ НАЧАЛЬНОЙ ФОРМЫ ГЛАГОЛА) зависит выбор буквы в окончании или суффиксах глаголов (4-6 класс) , суффиксах причастий (7 класс).  С этой точки и начинается ошибка многих учеников.   </vt:lpstr>
      <vt:lpstr>Для решения задания А12 ученик должен знать:  -начальные формы отдельных глаголов (лаЯть, клеИть…) (3-6 класс), -алгоритм рассуждения при определении спряжения глагола (4-6 класс), при определении безударной гласной в окончании глаголов и в суффиксах причастий настоящего времени.  -алгоритм рассуждения при выборе гласной перед НН в страдательных  причастиях прошедшего времени(7 класс). Практическому применению  этого алгоритма надо уделить особое внимание в 7 классе.   ЭТИ АЛГОРИТМЫ ДОЛЖНЫ БЫТЬ КАЧЕСТВЕННО ПРОРАБОТАНЫ в 4-7 КЛАССАХ.  </vt:lpstr>
      <vt:lpstr>В 5-7 классах  сначала тщательно изучаем и прорабатываем отдельные правила и алгоритмы,  потом обязательно вводим упражнения на различение условий выбора безударной гласной: увидИТ- увидЕл видЯЩий- видЕвший, увидЕВ клеЯЩий - заклеИвший - заклЕННый </vt:lpstr>
      <vt:lpstr>При подготовке к ОГЭ в 9 классе этот процесс повторяем.  В 10 - 11 классах для повторения предлагаю учащимся следующую таблицу. Практика показывает, что опора на сводную таблицу помогает при решении задания А12. </vt:lpstr>
      <vt:lpstr>Презентация PowerPoint</vt:lpstr>
      <vt:lpstr>О некоторых аспектах подготовки к сочинению  Стараюсь предлагать учащимся работать со сложными текстами, так как каждый год один из 5-6 текстов на ЕГЭ оказывается сложным, а порой и неоднозначным. Системная, неформальная  работа с художественными произведениями  на уроках литературы в 5-11 классах готовит учащихся к пониманию таких текстов.  Многолетняя практика подготовки учащихся к ЕГЭ убеждает обращать особое внимание на  тексты следующих типов:</vt:lpstr>
      <vt:lpstr>1. Художественные тексты, в которых авторская позиция выражена косвенно, есть части, «сбивающие» учащихся. Ученики могут неправильно понимать позицию автора и потому, что имеют искаженные нравственные ориентиры. </vt:lpstr>
      <vt:lpstr>-А. Куприн. Сказка. Семья зимней ночью слышит зов о помощи.  - С. Мизеров. Текст о мечте Кольки Велина. Среди текстов этой категории я особо рассматриваю тексты о приспособленцах.   В подобных текстах находим противопоставление героев. Несмотря на противопоставление, однотипность текстов, ученики испытываю затруднение при формулировке проблемы текста и определении авторской позиции.  </vt:lpstr>
      <vt:lpstr>В. Тендряков. Диалог учителя – словесника и родителя Василия Петровича.  -Г. Бакланов. Текст о Долговушине.  - Г. Бакланов . Текст о лишенце Федоровском.  - Л. Воронкова. Текст о директоре совхоза Савелии Петровиче и его дочери Жене.  - С. Нариньяни. Текст о юном «поэте».</vt:lpstr>
      <vt:lpstr>Чтобы помочь учащимся понимать подобные тексты, разбираем понятие «приспобленчество», вспоминаем характеристики Молчалина и Швабрина.   Предлагаю ученикам задавать себе  вопрос: вся русская литература ( а автор текста – продолжатель ее традиций) будет на стороне какого героя?</vt:lpstr>
      <vt:lpstr>2. Тексты, основную проблему которых сложно сформулировать точно и правильно - С. Качалков. «Разве ты меня обманул?» - А. Кузнецов. Текст об ошибках Ульяны Громовой.  -Г. Туз. Текст о «жидких людях». </vt:lpstr>
      <vt:lpstr>3. Философские тексты.  По этим текстам учащимся  сложно писать сочинение, из – за того что работа требует владения абстрактными понятиями, развитой речи.  - С. Соловейчик. Текст о вере и безверии.  - Д. Быков. Текст о комедии «Горе от ума».  - А. Лактионов. Текст о верности истине. </vt:lpstr>
      <vt:lpstr>4. Тексты о науке. Данные тексты о разных аспектах научного познания сложны для понимания средних учеников.  - Л. Леонов. «Последний век машина цивилизации…» (в тексте много метафор) -  Е. Велихов. Текст об этике в науке.  - А. Новиков. Текст о «священной тайне» познания. </vt:lpstr>
      <vt:lpstr>Работа над речевыми и грамматическими ошибками.  Эту работу надо начинать на уроках развития речи в 5 классе: ученики должны понимать  суть, причины подобных ошибок, выполнять работу над ошибками в изложениях и сочинениях.  В 5-9 классах надо обязательно работать с немногочисленными упражнениями, которые предлагают редактировать ошибки. </vt:lpstr>
      <vt:lpstr>При подготовке к ОГЭ и ЕГЭ учителю полезно создавать в печатном виде  тренировочные материалы для редактирования грамматических и речевых ошибок. Наша практика доказывает, что ученики после работы с тренировочными упражнениями, направленными на редактирование, начинают замечать ошибки в своих письменных работах, более вдумчиво формулируют свои мысли. </vt:lpstr>
      <vt:lpstr>Исправьте РЕЧЕВЫЕ и ГРАММАТИЧЕСКИЕ ОШИБКИ. Изложение.  7 класс.  За окном, где сидел Жюль Верн,…  Он хотел посмотреть все подшивки газет о том судне. И вот получилась такая история.   Он заговорился со стариком.  Потом они под водой доплыли до начала, где они начали.  Он писал о морском гиганте, освещающем себе путь на полмили, который питался электричеством. </vt:lpstr>
      <vt:lpstr>Исправьте речевые ошибки! МНОГО РЕЧЕВЫХ ОШИБОК СВЯЗАНО С УПОТРЕБЛЕНИЕМ ЛИЧНЫХ МЕСТОИМЕНИЙ (ОНИ, ИХ, ОН, …). НАПИСАЛИ ЛИЧНОЕ МЕСТОИМЕНИЕ – ТУТ ЖЕ ПРОВЕРЬТЕ!!!  (Исправь и грамм. ошибки.) Родители также проводили много времени с машинами. В общем, родители не учли их (детей или машины) тем нравственным основам, которым должны были.   Создавая собственное счастье, человек не замечает, как постепенно отмирают нравственные понятия.  …а такие понятия, как сострадание, помощь ближнему, уже не имеют места в сознании людей.  </vt:lpstr>
      <vt:lpstr>(Порядок слов!) Дети всегда ругались и кричали, когда родители закрывали комнату в качестве наказания. (Порядок слов!) Знания, наука, прогресс стали забирать у нас многое взамен.  (Порядок слов!) … и каждый день наблюдаешь описанную автором печальную картину в окружающей жизни.  (Порядок слов!) Люди могут искать ответы на волнующие их вопросы в прошлом.  (Порядок слов!) Беспокойство писателя подчёркивает сравнение в предложении 14.  </vt:lpstr>
      <vt:lpstr>Системную подготовку учащихся к ЕГЭ учитель начинает на уроках русского языка и литературы в 5 классе. Изучая с классом каждую тему, учитель  должен видеть и представлять  дальнюю перспективу, понимать, куда, зачем и как он ведет детей. </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Некоторые аспекты подготовки к ЕГЭ по русскому языку   Учитель русского языка и литературы  МБОУ гимназии «Перспектива»  г.о. Самара Калашникова А. В. </dc:title>
  <dc:creator>KALACHNIKOV</dc:creator>
  <cp:lastModifiedBy>Калашникова Анна Вячеславовна</cp:lastModifiedBy>
  <cp:revision>15</cp:revision>
  <dcterms:created xsi:type="dcterms:W3CDTF">2020-02-25T15:46:28Z</dcterms:created>
  <dcterms:modified xsi:type="dcterms:W3CDTF">2020-02-26T07:20:30Z</dcterms:modified>
</cp:coreProperties>
</file>