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1" r:id="rId6"/>
    <p:sldId id="259" r:id="rId7"/>
    <p:sldId id="263" r:id="rId8"/>
    <p:sldId id="264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4" d="100"/>
          <a:sy n="84" d="100"/>
        </p:scale>
        <p:origin x="1430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0.bin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1.bin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2.bin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3.bin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4.bin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5.bin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6.bin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7.bin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8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8.bin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9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 выбрала ЦРО, потому что слышала положительные отзывы об этих курсах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1913580246913586"/>
                  <c:y val="-5.892668587878417E-2"/>
                </c:manualLayout>
              </c:layout>
              <c:tx>
                <c:rich>
                  <a:bodyPr/>
                  <a:lstStyle/>
                  <a:p>
                    <a:r>
                      <a:rPr lang="en-US" sz="2000" smtClean="0"/>
                      <a:t>3</a:t>
                    </a:r>
                    <a:r>
                      <a:rPr lang="en-US" smtClean="0"/>
                      <a:t>5,7%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35.700000000000003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Меня устроила их стоимость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Меня направила на эти курсы администрация ОО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1604938271604951"/>
                  <c:y val="-0.26096103746318722"/>
                </c:manualLayout>
              </c:layout>
              <c:tx>
                <c:rich>
                  <a:bodyPr/>
                  <a:lstStyle/>
                  <a:p>
                    <a:r>
                      <a:rPr lang="en-US" sz="2000" smtClean="0"/>
                      <a:t>6</a:t>
                    </a:r>
                    <a:r>
                      <a:rPr lang="en-US" smtClean="0"/>
                      <a:t>4,3%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64.3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7224488"/>
        <c:axId val="417223704"/>
        <c:axId val="0"/>
      </c:bar3DChart>
      <c:catAx>
        <c:axId val="41722448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417223704"/>
        <c:crosses val="autoZero"/>
        <c:auto val="1"/>
        <c:lblAlgn val="ctr"/>
        <c:lblOffset val="100"/>
        <c:noMultiLvlLbl val="0"/>
      </c:catAx>
      <c:valAx>
        <c:axId val="4172237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 baseline="0"/>
            </a:pPr>
            <a:endParaRPr lang="ru-RU"/>
          </a:p>
        </c:txPr>
        <c:crossAx val="4172244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 было сложным для восприятия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6296296296296328E-3"/>
                  <c:y val="-4.8133159498090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3888888888888904E-2"/>
                  <c:y val="-4.05331869457606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практике не пригодился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91854240044498E-17"/>
                  <c:y val="-3.5284783172240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1.519994510466019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7,1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</c:v>
                </c:pt>
                <c:pt idx="1">
                  <c:v>7.1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материал,  доступный для восприятия, пригодился в практической работе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0123456790123462E-2"/>
                  <c:y val="-4.559983531398057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100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3950617283950615E-2"/>
                  <c:y val="-2.533324184110035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92,9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100</c:v>
                </c:pt>
                <c:pt idx="1">
                  <c:v>92.9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6951992"/>
        <c:axId val="416953560"/>
        <c:axId val="0"/>
      </c:bar3DChart>
      <c:catAx>
        <c:axId val="416951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16953560"/>
        <c:crosses val="autoZero"/>
        <c:auto val="1"/>
        <c:lblAlgn val="ctr"/>
        <c:lblOffset val="100"/>
        <c:noMultiLvlLbl val="0"/>
      </c:catAx>
      <c:valAx>
        <c:axId val="416953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695199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 было сложным для восприятия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6296296296296337E-3"/>
                  <c:y val="-4.813315949809062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21,5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3888888888888907E-2"/>
                  <c:y val="-4.05331869457606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3,6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21.5</c:v>
                </c:pt>
                <c:pt idx="1">
                  <c:v>3.6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практике не пригодился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950617283950615E-2"/>
                  <c:y val="-3.293319260822873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7,1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1.519994510466019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14,3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7.1</c:v>
                </c:pt>
                <c:pt idx="1">
                  <c:v>14.3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материал,  доступный для восприятия, пригодился в практической работе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0123456790123462E-2"/>
                  <c:y val="-4.559983531398057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71,4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3950617283950615E-2"/>
                  <c:y val="-2.533324184110036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82,1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71.400000000000006</c:v>
                </c:pt>
                <c:pt idx="1">
                  <c:v>82.1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6955128"/>
        <c:axId val="416955520"/>
        <c:axId val="0"/>
      </c:bar3DChart>
      <c:catAx>
        <c:axId val="416955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16955520"/>
        <c:crosses val="autoZero"/>
        <c:auto val="1"/>
        <c:lblAlgn val="ctr"/>
        <c:lblOffset val="100"/>
        <c:noMultiLvlLbl val="0"/>
      </c:catAx>
      <c:valAx>
        <c:axId val="416955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69551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 было сложным для восприятия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6296296296296346E-3"/>
                  <c:y val="-4.813315949809062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3,6%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3888888888888911E-2"/>
                  <c:y val="-4.05331869457606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3.6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практике не пригодился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950617283950615E-2"/>
                  <c:y val="-3.293319260822874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1.519994510466019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3,6%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10.7</c:v>
                </c:pt>
                <c:pt idx="1">
                  <c:v>3.6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материал,  доступный для восприятия, пригодился в практической работе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0123456790123462E-2"/>
                  <c:y val="-4.559983531398057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85,7%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3950617283950615E-2"/>
                  <c:y val="-2.533324184110036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96,4%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85.7</c:v>
                </c:pt>
                <c:pt idx="1">
                  <c:v>96.4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6956304"/>
        <c:axId val="416949640"/>
        <c:axId val="0"/>
      </c:bar3DChart>
      <c:catAx>
        <c:axId val="416956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16949640"/>
        <c:crosses val="autoZero"/>
        <c:auto val="1"/>
        <c:lblAlgn val="ctr"/>
        <c:lblOffset val="100"/>
        <c:noMultiLvlLbl val="0"/>
      </c:catAx>
      <c:valAx>
        <c:axId val="416949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69563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 было сложным для восприятия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6296296296296372E-3"/>
                  <c:y val="-4.8133159498090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3888888888888914E-2"/>
                  <c:y val="-4.0533186945760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практике не пригодился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0802469135802472E-2"/>
                  <c:y val="-3.528478317224011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1.5199945104660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10.7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материал,  доступный для восприятия, пригодился в практической работе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0123456790123462E-2"/>
                  <c:y val="-4.559983531398057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89,3%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3950617283950615E-2"/>
                  <c:y val="-2.533324184110037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89.3</c:v>
                </c:pt>
                <c:pt idx="1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2424016"/>
        <c:axId val="342425584"/>
        <c:axId val="0"/>
      </c:bar3DChart>
      <c:catAx>
        <c:axId val="342424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2425584"/>
        <c:crosses val="autoZero"/>
        <c:auto val="1"/>
        <c:lblAlgn val="ctr"/>
        <c:lblOffset val="100"/>
        <c:noMultiLvlLbl val="0"/>
      </c:catAx>
      <c:valAx>
        <c:axId val="342425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24240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 было сложным для восприятия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6296296296296389E-3"/>
                  <c:y val="-4.813315949809062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3,6%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3888888888888919E-2"/>
                  <c:y val="-4.0533186945760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3.6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практике не пригодился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0802469135802475E-2"/>
                  <c:y val="-3.528478317224011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46,4%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1.519994510466019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46.4</c:v>
                </c:pt>
                <c:pt idx="1">
                  <c:v>7.1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материал,  доступный для восприятия, пригодился в практической работе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0123456790123462E-2"/>
                  <c:y val="-4.559983531398057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3950617283950615E-2"/>
                  <c:y val="-2.53332418411003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92,9%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50</c:v>
                </c:pt>
                <c:pt idx="1">
                  <c:v>92.9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2430288"/>
        <c:axId val="342431072"/>
        <c:axId val="0"/>
      </c:bar3DChart>
      <c:catAx>
        <c:axId val="342430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2431072"/>
        <c:crosses val="autoZero"/>
        <c:auto val="1"/>
        <c:lblAlgn val="ctr"/>
        <c:lblOffset val="100"/>
        <c:noMultiLvlLbl val="0"/>
      </c:catAx>
      <c:valAx>
        <c:axId val="342431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24302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 было сложным для восприятия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6296296296296406E-3"/>
                  <c:y val="-4.8133159498090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3888888888888923E-2"/>
                  <c:y val="-4.053318694576071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21,5%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21.5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практике не пригодился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0802469135802479E-2"/>
                  <c:y val="-3.528478317224011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42,9%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7037037037037042E-2"/>
                  <c:y val="-1.755156834425804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42.9</c:v>
                </c:pt>
                <c:pt idx="1">
                  <c:v>14.3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материал,  доступный для восприятия, пригодился в практической работе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0123456790123462E-2"/>
                  <c:y val="-4.559983531398057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57,1%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3950617283950615E-2"/>
                  <c:y val="-2.533324184110038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64,2%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57.1</c:v>
                </c:pt>
                <c:pt idx="1">
                  <c:v>64.2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2428328"/>
        <c:axId val="342427936"/>
        <c:axId val="0"/>
      </c:bar3DChart>
      <c:catAx>
        <c:axId val="342428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2427936"/>
        <c:crosses val="autoZero"/>
        <c:auto val="1"/>
        <c:lblAlgn val="ctr"/>
        <c:lblOffset val="100"/>
        <c:noMultiLvlLbl val="0"/>
      </c:catAx>
      <c:valAx>
        <c:axId val="342427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24283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 было сложным для восприятия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6296296296296424E-3"/>
                  <c:y val="-4.8133159498090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3888888888888926E-2"/>
                  <c:y val="-4.05331869457607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практике не пригодился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0802469135802482E-2"/>
                  <c:y val="-3.5284783172240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2592592592592622E-3"/>
                  <c:y val="-2.225474947228077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3,6%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</c:v>
                </c:pt>
                <c:pt idx="1">
                  <c:v>3.6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материал,  доступный для восприятия, пригодился в практической работе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0123456790123462E-2"/>
                  <c:y val="-4.559983531398057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3950617283950615E-2"/>
                  <c:y val="-2.533324184110039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96,4%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100</c:v>
                </c:pt>
                <c:pt idx="1">
                  <c:v>96.4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2428720"/>
        <c:axId val="342426760"/>
        <c:axId val="0"/>
      </c:bar3DChart>
      <c:catAx>
        <c:axId val="342428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2426760"/>
        <c:crosses val="autoZero"/>
        <c:auto val="1"/>
        <c:lblAlgn val="ctr"/>
        <c:lblOffset val="100"/>
        <c:noMultiLvlLbl val="0"/>
      </c:catAx>
      <c:valAx>
        <c:axId val="342426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2428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 было сложным для восприятия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6296296296296433E-3"/>
                  <c:y val="-4.8133159498090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388888888888893E-2"/>
                  <c:y val="-4.0533186945760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практике не пригодился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0802469135802484E-2"/>
                  <c:y val="-3.528478317224011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3,6%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2592592592592657E-3"/>
                  <c:y val="-2.225474947228078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3.6</c:v>
                </c:pt>
                <c:pt idx="1">
                  <c:v>10.7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материал,  доступный для восприятия, пригодился в практической работе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0123456790123462E-2"/>
                  <c:y val="-4.559983531398057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96,4%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3950617283950615E-2"/>
                  <c:y val="-2.533324184110039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89,3%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96.4</c:v>
                </c:pt>
                <c:pt idx="1">
                  <c:v>89.3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2429504"/>
        <c:axId val="342429896"/>
        <c:axId val="0"/>
      </c:bar3DChart>
      <c:catAx>
        <c:axId val="342429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2429896"/>
        <c:crosses val="autoZero"/>
        <c:auto val="1"/>
        <c:lblAlgn val="ctr"/>
        <c:lblOffset val="100"/>
        <c:noMultiLvlLbl val="0"/>
      </c:catAx>
      <c:valAx>
        <c:axId val="342429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24295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 было сложным для восприятия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6296296296296441E-3"/>
                  <c:y val="-4.8133159498090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3888888888888935E-2"/>
                  <c:y val="-4.0533186945760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практике не пригодился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0802469135802488E-2"/>
                  <c:y val="-3.5284783172240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2592592592592692E-3"/>
                  <c:y val="-2.225474947228079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3,6%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</c:v>
                </c:pt>
                <c:pt idx="1">
                  <c:v>3.6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материал,  доступный для восприятия, пригодился в практической работе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2469135802469126E-2"/>
                  <c:y val="-1.949912972632670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3950617283950615E-2"/>
                  <c:y val="-2.533324184110040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96,4%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100</c:v>
                </c:pt>
                <c:pt idx="1">
                  <c:v>96.4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2430680"/>
        <c:axId val="342427152"/>
        <c:axId val="0"/>
      </c:bar3DChart>
      <c:catAx>
        <c:axId val="342430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2427152"/>
        <c:crosses val="autoZero"/>
        <c:auto val="1"/>
        <c:lblAlgn val="ctr"/>
        <c:lblOffset val="100"/>
        <c:noMultiLvlLbl val="0"/>
      </c:catAx>
      <c:valAx>
        <c:axId val="342427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24306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 выбрала ЦРО, потому что слышала положительные отзывы об этих курсах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91854240044473E-17"/>
                  <c:y val="-5.050858789610079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35,7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35.700000000000003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Меня устроила их стоимость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18518518518524E-2"/>
                  <c:y val="-6.7344783861467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Меня направила на эти курсы администрация ОО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18518518518524E-2"/>
                  <c:y val="-4.770255523520632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64,3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64.3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7224096"/>
        <c:axId val="417222920"/>
        <c:axId val="0"/>
      </c:bar3DChart>
      <c:catAx>
        <c:axId val="4172240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417222920"/>
        <c:crosses val="autoZero"/>
        <c:auto val="1"/>
        <c:lblAlgn val="ctr"/>
        <c:lblOffset val="100"/>
        <c:noMultiLvlLbl val="0"/>
      </c:catAx>
      <c:valAx>
        <c:axId val="417222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aseline="0"/>
            </a:pPr>
            <a:endParaRPr lang="ru-RU"/>
          </a:p>
        </c:txPr>
        <c:crossAx val="4172240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95144356955426"/>
          <c:y val="3.6935122978247956E-2"/>
          <c:w val="0.33478929717118705"/>
          <c:h val="0.89526317382621068"/>
        </c:manualLayout>
      </c:layout>
      <c:overlay val="0"/>
      <c:txPr>
        <a:bodyPr/>
        <a:lstStyle/>
        <a:p>
          <a:pPr>
            <a:defRPr sz="2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1.7814110041800339E-2"/>
                  <c:y val="3.448812992947579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96,4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9854124137260612E-2"/>
                  <c:y val="-4.678341382817317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3,6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7050038884028398E-2"/>
                  <c:y val="-6.08135771326456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Да, полностью</c:v>
                </c:pt>
                <c:pt idx="1">
                  <c:v>Частично</c:v>
                </c:pt>
                <c:pt idx="2">
                  <c:v>Не оправдались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96.4</c:v>
                </c:pt>
                <c:pt idx="1">
                  <c:v>3.6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Да, полностью</c:v>
                </c:pt>
                <c:pt idx="1">
                  <c:v>Частично</c:v>
                </c:pt>
                <c:pt idx="2">
                  <c:v>Не оправдались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Не оправдались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Да, полностью</c:v>
                </c:pt>
                <c:pt idx="1">
                  <c:v>Частично</c:v>
                </c:pt>
                <c:pt idx="2">
                  <c:v>Не оправдались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95061728395065E-2"/>
                  <c:y val="-5.050858789610079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96,4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0802469135802531E-2"/>
                  <c:y val="-4.489652257431182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3,6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5.33146205569953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Да, полностью</c:v>
                </c:pt>
                <c:pt idx="1">
                  <c:v>Частично</c:v>
                </c:pt>
                <c:pt idx="2">
                  <c:v>Не оправдались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96.4</c:v>
                </c:pt>
                <c:pt idx="1">
                  <c:v>3.6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0871368"/>
        <c:axId val="340870584"/>
        <c:axId val="0"/>
      </c:bar3DChart>
      <c:catAx>
        <c:axId val="340871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0870584"/>
        <c:crosses val="autoZero"/>
        <c:auto val="1"/>
        <c:lblAlgn val="ctr"/>
        <c:lblOffset val="100"/>
        <c:noMultiLvlLbl val="0"/>
      </c:catAx>
      <c:valAx>
        <c:axId val="340870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0871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Очень удобно, успеваю  работать и учиться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864197530864204E-3"/>
                  <c:y val="-7.5762881844151225E-2"/>
                </c:manualLayout>
              </c:layout>
              <c:tx>
                <c:rich>
                  <a:bodyPr/>
                  <a:lstStyle/>
                  <a:p>
                    <a:pPr>
                      <a:defRPr sz="2000" baseline="0"/>
                    </a:pPr>
                    <a:r>
                      <a:rPr lang="en-US" dirty="0" smtClean="0"/>
                      <a:t>82,1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82.1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Неудобно,  потому что приходиться отпрашиваться с работы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061728395061731E-2"/>
                  <c:y val="-6.453875120057325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17,9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17.899999999999999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7221744"/>
        <c:axId val="417222136"/>
        <c:axId val="0"/>
      </c:bar3DChart>
      <c:catAx>
        <c:axId val="417221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17222136"/>
        <c:crosses val="autoZero"/>
        <c:auto val="1"/>
        <c:lblAlgn val="ctr"/>
        <c:lblOffset val="100"/>
        <c:noMultiLvlLbl val="0"/>
      </c:catAx>
      <c:valAx>
        <c:axId val="417222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72217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Детская психология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1728395061728392E-3"/>
                  <c:y val="-2.4366607735639225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50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Игровая деятельность в работе воспитателя ДОО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407407407407413E-2"/>
                  <c:y val="-9.7466430942556914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2</a:t>
                    </a:r>
                    <a:r>
                      <a:rPr lang="en-US" dirty="0" smtClean="0"/>
                      <a:t>1,4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21.4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Дошкольная педагогика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432098765432102E-3"/>
                  <c:y val="-3.5442338524566158E-2"/>
                </c:manualLayout>
              </c:layout>
              <c:tx>
                <c:rich>
                  <a:bodyPr/>
                  <a:lstStyle/>
                  <a:p>
                    <a:pPr>
                      <a:defRPr sz="2000"/>
                    </a:pPr>
                    <a:r>
                      <a:rPr lang="en-US" sz="2000" dirty="0" smtClean="0"/>
                      <a:t>21,4</a:t>
                    </a:r>
                    <a:r>
                      <a:rPr lang="ru-RU" sz="2000" dirty="0" smtClean="0"/>
                      <a:t>%</a:t>
                    </a:r>
                    <a:endParaRPr lang="en-US" sz="20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21.4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ИКТ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592592592593195E-3"/>
                  <c:y val="-4.651806931349307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39,3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39.300000000000011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Взаимодействие ДОО и семьи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234567901234573E-2"/>
                  <c:y val="-9.5251284784771476E-2"/>
                </c:manualLayout>
              </c:layout>
              <c:tx>
                <c:rich>
                  <a:bodyPr/>
                  <a:lstStyle/>
                  <a:p>
                    <a:pPr>
                      <a:defRPr sz="2000"/>
                    </a:pPr>
                    <a:r>
                      <a:rPr lang="en-US" sz="2000" dirty="0" smtClean="0"/>
                      <a:t>3,6</a:t>
                    </a:r>
                    <a:r>
                      <a:rPr lang="ru-RU" sz="2000" dirty="0" smtClean="0"/>
                      <a:t>%</a:t>
                    </a:r>
                    <a:endParaRPr lang="en-US" sz="20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3.6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Технологии художественно-эстетического развития дошкольников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3.101204620899534E-2"/>
                </c:manualLayout>
              </c:layout>
              <c:tx>
                <c:rich>
                  <a:bodyPr/>
                  <a:lstStyle/>
                  <a:p>
                    <a:pPr>
                      <a:defRPr sz="2000"/>
                    </a:pPr>
                    <a:r>
                      <a:rPr lang="en-US" sz="2000" dirty="0" smtClean="0"/>
                      <a:t>3,6</a:t>
                    </a:r>
                    <a:r>
                      <a:rPr lang="ru-RU" sz="2000" dirty="0" smtClean="0"/>
                      <a:t>%</a:t>
                    </a:r>
                    <a:endParaRPr lang="en-US" sz="20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Лист1!$G$2</c:f>
              <c:numCache>
                <c:formatCode>General</c:formatCode>
                <c:ptCount val="1"/>
                <c:pt idx="0">
                  <c:v>3.6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Технологии социально-коммуникативного развития дошкольников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592592592592622E-3"/>
                  <c:y val="-8.196040783805919E-2"/>
                </c:manualLayout>
              </c:layout>
              <c:tx>
                <c:rich>
                  <a:bodyPr/>
                  <a:lstStyle/>
                  <a:p>
                    <a:pPr>
                      <a:defRPr sz="2000"/>
                    </a:pPr>
                    <a:r>
                      <a:rPr lang="en-US" sz="2000" dirty="0" smtClean="0"/>
                      <a:t>3,6</a:t>
                    </a:r>
                    <a:r>
                      <a:rPr lang="ru-RU" sz="2000" dirty="0" smtClean="0"/>
                      <a:t>%</a:t>
                    </a:r>
                    <a:endParaRPr lang="en-US" sz="20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Лист1!$H$2</c:f>
              <c:numCache>
                <c:formatCode>General</c:formatCode>
                <c:ptCount val="1"/>
                <c:pt idx="0">
                  <c:v>3.6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Организация РППС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802469135802472E-2"/>
                  <c:y val="-3.101204620899534E-2"/>
                </c:manualLayout>
              </c:layout>
              <c:tx>
                <c:rich>
                  <a:bodyPr/>
                  <a:lstStyle/>
                  <a:p>
                    <a:pPr>
                      <a:defRPr sz="2000"/>
                    </a:pPr>
                    <a:r>
                      <a:rPr lang="en-US" sz="2000" dirty="0" smtClean="0"/>
                      <a:t>3,6</a:t>
                    </a:r>
                    <a:r>
                      <a:rPr lang="ru-RU" sz="2000" dirty="0" smtClean="0"/>
                      <a:t>%</a:t>
                    </a:r>
                    <a:endParaRPr lang="en-US" sz="20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Лист1!$I$2</c:f>
              <c:numCache>
                <c:formatCode>General</c:formatCode>
                <c:ptCount val="1"/>
                <c:pt idx="0">
                  <c:v>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0868232"/>
        <c:axId val="340869016"/>
        <c:axId val="0"/>
      </c:bar3DChart>
      <c:catAx>
        <c:axId val="340868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0869016"/>
        <c:crosses val="autoZero"/>
        <c:auto val="1"/>
        <c:lblAlgn val="ctr"/>
        <c:lblOffset val="100"/>
        <c:noMultiLvlLbl val="0"/>
      </c:catAx>
      <c:valAx>
        <c:axId val="340869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08682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5032808398950135E-2"/>
          <c:y val="0.48217031380945902"/>
          <c:w val="0.91913191406629724"/>
          <c:h val="0.5009934902251742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 было сложным для восприятия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6296296296296302E-3"/>
                  <c:y val="-4.813315949809062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25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3888888888888892E-2"/>
                  <c:y val="-4.053318694576062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3,6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25</c:v>
                </c:pt>
                <c:pt idx="1">
                  <c:v>3.6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практике не пригодился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88888888888892E-2"/>
                  <c:y val="-3.293321439343043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42,9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1.519994510466019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50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42.9</c:v>
                </c:pt>
                <c:pt idx="1">
                  <c:v>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материал,  доступный для восприятия, пригодился в практической работе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0123456790123462E-2"/>
                  <c:y val="-4.55998353139805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32,1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3950617283950615E-2"/>
                  <c:y val="-2.533324184110034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46,4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32.1</c:v>
                </c:pt>
                <c:pt idx="1">
                  <c:v>46.4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6950032"/>
        <c:axId val="416956696"/>
        <c:axId val="0"/>
      </c:bar3DChart>
      <c:catAx>
        <c:axId val="416950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16956696"/>
        <c:crosses val="autoZero"/>
        <c:auto val="1"/>
        <c:lblAlgn val="ctr"/>
        <c:lblOffset val="100"/>
        <c:noMultiLvlLbl val="0"/>
      </c:catAx>
      <c:valAx>
        <c:axId val="416956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69500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 было сложным для восприятия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6296296296296311E-3"/>
                  <c:y val="-4.8133159498090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3888888888888897E-2"/>
                  <c:y val="-4.05331869457606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практике не пригодился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91854240044454E-17"/>
                  <c:y val="-3.528478317224011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7,1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1.519994510466019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3,6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7.1</c:v>
                </c:pt>
                <c:pt idx="1">
                  <c:v>3.6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материал,  доступный для восприятия, пригодился в практической работе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0123456790123462E-2"/>
                  <c:y val="-4.559983531398058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92,9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3950617283950615E-2"/>
                  <c:y val="-2.533324184110034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96,4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92.9</c:v>
                </c:pt>
                <c:pt idx="1">
                  <c:v>96.4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6953168"/>
        <c:axId val="416951208"/>
        <c:axId val="0"/>
      </c:bar3DChart>
      <c:catAx>
        <c:axId val="41695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16951208"/>
        <c:crosses val="autoZero"/>
        <c:auto val="1"/>
        <c:lblAlgn val="ctr"/>
        <c:lblOffset val="100"/>
        <c:noMultiLvlLbl val="0"/>
      </c:catAx>
      <c:valAx>
        <c:axId val="416951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69531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 было сложным для восприятия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629629629629632E-3"/>
                  <c:y val="-4.8133159498090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38888888888889E-2"/>
                  <c:y val="-4.0533186945760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практике не пригодился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91854240044473E-17"/>
                  <c:y val="-3.5284783172240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1.5199945104660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материал,  доступный для восприятия, пригодился в практической работе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0123456790123462E-2"/>
                  <c:y val="-4.559983531398057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100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3950617283950615E-2"/>
                  <c:y val="-2.533324184110035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100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6954736"/>
        <c:axId val="416950816"/>
        <c:axId val="0"/>
      </c:bar3DChart>
      <c:catAx>
        <c:axId val="416954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16950816"/>
        <c:crosses val="autoZero"/>
        <c:auto val="1"/>
        <c:lblAlgn val="ctr"/>
        <c:lblOffset val="100"/>
        <c:noMultiLvlLbl val="0"/>
      </c:catAx>
      <c:valAx>
        <c:axId val="41695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69547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Анализ анкет по </a:t>
            </a:r>
            <a:r>
              <a:rPr lang="ru-RU" sz="3600" smtClean="0"/>
              <a:t>курсу переподготовки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«Организация работы с детьми раннего и дошкольного возраста»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4082"/>
          </a:xfrm>
        </p:spPr>
        <p:txBody>
          <a:bodyPr>
            <a:noAutofit/>
          </a:bodyPr>
          <a:lstStyle/>
          <a:p>
            <a:r>
              <a:rPr lang="ru-RU" sz="2600" dirty="0" smtClean="0"/>
              <a:t>5.3. </a:t>
            </a:r>
            <a:r>
              <a:rPr lang="ru-RU" sz="2800" dirty="0" smtClean="0"/>
              <a:t>Детская психология</a:t>
            </a:r>
            <a:endParaRPr lang="ru-RU" sz="2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4082"/>
          </a:xfrm>
        </p:spPr>
        <p:txBody>
          <a:bodyPr>
            <a:noAutofit/>
          </a:bodyPr>
          <a:lstStyle/>
          <a:p>
            <a:r>
              <a:rPr lang="ru-RU" sz="2600" dirty="0" smtClean="0"/>
              <a:t>5.4. </a:t>
            </a:r>
            <a:r>
              <a:rPr lang="ru-RU" sz="2800" dirty="0" smtClean="0"/>
              <a:t>Детская практическая психология</a:t>
            </a:r>
            <a:endParaRPr lang="ru-RU" sz="2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4082"/>
          </a:xfrm>
        </p:spPr>
        <p:txBody>
          <a:bodyPr>
            <a:noAutofit/>
          </a:bodyPr>
          <a:lstStyle/>
          <a:p>
            <a:r>
              <a:rPr lang="ru-RU" sz="2600" dirty="0" smtClean="0"/>
              <a:t>5.5. </a:t>
            </a:r>
            <a:r>
              <a:rPr lang="ru-RU" sz="2800" dirty="0" smtClean="0"/>
              <a:t>ИКТ  в профессиональной деятельности</a:t>
            </a:r>
            <a:endParaRPr lang="ru-RU" sz="2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4082"/>
          </a:xfrm>
        </p:spPr>
        <p:txBody>
          <a:bodyPr>
            <a:noAutofit/>
          </a:bodyPr>
          <a:lstStyle/>
          <a:p>
            <a:r>
              <a:rPr lang="ru-RU" sz="2600" dirty="0" smtClean="0"/>
              <a:t>5.6. </a:t>
            </a:r>
            <a:r>
              <a:rPr lang="ru-RU" sz="2800" dirty="0" smtClean="0"/>
              <a:t>Технологии речевого развития дошкольников</a:t>
            </a:r>
            <a:endParaRPr lang="ru-RU" sz="2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268760"/>
          <a:ext cx="82296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4082"/>
          </a:xfrm>
        </p:spPr>
        <p:txBody>
          <a:bodyPr>
            <a:noAutofit/>
          </a:bodyPr>
          <a:lstStyle/>
          <a:p>
            <a:r>
              <a:rPr lang="ru-RU" sz="2600" dirty="0" smtClean="0"/>
              <a:t>5.7. </a:t>
            </a:r>
            <a:r>
              <a:rPr lang="ru-RU" sz="2800" dirty="0" smtClean="0"/>
              <a:t>Технологии социально-коммуникативного развития дошкольников</a:t>
            </a:r>
            <a:endParaRPr lang="ru-RU" sz="2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268760"/>
          <a:ext cx="82296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4082"/>
          </a:xfrm>
        </p:spPr>
        <p:txBody>
          <a:bodyPr>
            <a:noAutofit/>
          </a:bodyPr>
          <a:lstStyle/>
          <a:p>
            <a:r>
              <a:rPr lang="ru-RU" sz="2600" dirty="0" smtClean="0"/>
              <a:t>5.8. </a:t>
            </a:r>
            <a:r>
              <a:rPr lang="ru-RU" sz="2800" dirty="0" smtClean="0"/>
              <a:t>Технологии художественно-эстетического развития дошкольников</a:t>
            </a:r>
            <a:endParaRPr lang="ru-RU" sz="2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268760"/>
          <a:ext cx="82296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4082"/>
          </a:xfrm>
        </p:spPr>
        <p:txBody>
          <a:bodyPr>
            <a:noAutofit/>
          </a:bodyPr>
          <a:lstStyle/>
          <a:p>
            <a:r>
              <a:rPr lang="ru-RU" sz="2600" dirty="0" smtClean="0"/>
              <a:t>5.9. </a:t>
            </a:r>
            <a:r>
              <a:rPr lang="ru-RU" sz="2800" dirty="0" smtClean="0"/>
              <a:t>Технологии познавательного развития дошкольников</a:t>
            </a:r>
            <a:endParaRPr lang="ru-RU" sz="2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268760"/>
          <a:ext cx="82296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4082"/>
          </a:xfrm>
        </p:spPr>
        <p:txBody>
          <a:bodyPr>
            <a:noAutofit/>
          </a:bodyPr>
          <a:lstStyle/>
          <a:p>
            <a:r>
              <a:rPr lang="ru-RU" sz="2600" dirty="0" smtClean="0"/>
              <a:t>5.10. </a:t>
            </a:r>
            <a:r>
              <a:rPr lang="ru-RU" sz="2800" dirty="0" smtClean="0"/>
              <a:t>Игровая деятельность в работе воспитателя ДОО</a:t>
            </a:r>
            <a:endParaRPr lang="ru-RU" sz="2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268760"/>
          <a:ext cx="82296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4082"/>
          </a:xfrm>
        </p:spPr>
        <p:txBody>
          <a:bodyPr>
            <a:noAutofit/>
          </a:bodyPr>
          <a:lstStyle/>
          <a:p>
            <a:r>
              <a:rPr lang="ru-RU" sz="2600" dirty="0" smtClean="0"/>
              <a:t>5.11. </a:t>
            </a:r>
            <a:r>
              <a:rPr lang="ru-RU" sz="2800" dirty="0" smtClean="0"/>
              <a:t>Взаимодействие ДОО и семьи</a:t>
            </a:r>
            <a:endParaRPr lang="ru-RU" sz="2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268760"/>
          <a:ext cx="82296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4082"/>
          </a:xfrm>
        </p:spPr>
        <p:txBody>
          <a:bodyPr>
            <a:noAutofit/>
          </a:bodyPr>
          <a:lstStyle/>
          <a:p>
            <a:r>
              <a:rPr lang="ru-RU" sz="2600" dirty="0" smtClean="0"/>
              <a:t>5.12. </a:t>
            </a:r>
            <a:r>
              <a:rPr lang="ru-RU" sz="2800" dirty="0" smtClean="0"/>
              <a:t>Организация предметно-пространственной среды</a:t>
            </a:r>
            <a:endParaRPr lang="ru-RU" sz="2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268760"/>
          <a:ext cx="82296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1. Как у Вас происходил выбор курса переподготовки на базе нашего учреждения? </a:t>
            </a:r>
            <a:endParaRPr lang="ru-RU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1. Как у Вас происходил выбор курса переподготовки на базе нашего учреждения? </a:t>
            </a:r>
            <a:endParaRPr lang="ru-RU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2. Оправдались Ваши  ожидания от курсов? 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2. Оправдались Ваши  ожидания от курсов? </a:t>
            </a:r>
            <a:endParaRPr lang="ru-RU" sz="28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3. Насколько Вас устраивает время работы курсов переподготовки?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892480" cy="792088"/>
          </a:xfrm>
        </p:spPr>
        <p:txBody>
          <a:bodyPr>
            <a:noAutofit/>
          </a:bodyPr>
          <a:lstStyle/>
          <a:p>
            <a:r>
              <a:rPr lang="ru-RU" sz="2800" dirty="0" smtClean="0"/>
              <a:t>4. Укажите, пожалуйста, тему  лекций, которые в большей степени были полезны (помогли) Вам в работе</a:t>
            </a:r>
            <a:endParaRPr lang="ru-RU" sz="2800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22960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210146"/>
          </a:xfrm>
        </p:spPr>
        <p:txBody>
          <a:bodyPr>
            <a:noAutofit/>
          </a:bodyPr>
          <a:lstStyle/>
          <a:p>
            <a:r>
              <a:rPr lang="ru-RU" sz="2600" dirty="0" smtClean="0"/>
              <a:t>5. Оцените, пожалуйста, содержание материала курса по разделам программы</a:t>
            </a:r>
            <a:br>
              <a:rPr lang="ru-RU" sz="2600" dirty="0" smtClean="0"/>
            </a:br>
            <a:r>
              <a:rPr lang="ru-RU" sz="2600" dirty="0" smtClean="0"/>
              <a:t>5.1. Нормативно-правовые основы дошкольного образования </a:t>
            </a:r>
            <a:endParaRPr lang="ru-RU" sz="2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44824"/>
          <a:ext cx="8229600" cy="501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4082"/>
          </a:xfrm>
        </p:spPr>
        <p:txBody>
          <a:bodyPr>
            <a:noAutofit/>
          </a:bodyPr>
          <a:lstStyle/>
          <a:p>
            <a:r>
              <a:rPr lang="ru-RU" sz="2600" dirty="0" smtClean="0"/>
              <a:t>5.2.  </a:t>
            </a:r>
            <a:r>
              <a:rPr lang="ru-RU" sz="2800" dirty="0" smtClean="0"/>
              <a:t>Дошкольная педагогика</a:t>
            </a:r>
            <a:endParaRPr lang="ru-RU" sz="2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302</Words>
  <Application>Microsoft Office PowerPoint</Application>
  <PresentationFormat>Экран (4:3)</PresentationFormat>
  <Paragraphs>100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Arial</vt:lpstr>
      <vt:lpstr>Calibri</vt:lpstr>
      <vt:lpstr>Тема Office</vt:lpstr>
      <vt:lpstr>Анализ анкет по курсу переподготовки «Организация работы с детьми раннего и дошкольного возраста» </vt:lpstr>
      <vt:lpstr>1. Как у Вас происходил выбор курса переподготовки на базе нашего учреждения? </vt:lpstr>
      <vt:lpstr>1. Как у Вас происходил выбор курса переподготовки на базе нашего учреждения? </vt:lpstr>
      <vt:lpstr>2. Оправдались Ваши  ожидания от курсов? </vt:lpstr>
      <vt:lpstr>2. Оправдались Ваши  ожидания от курсов? </vt:lpstr>
      <vt:lpstr>3. Насколько Вас устраивает время работы курсов переподготовки?</vt:lpstr>
      <vt:lpstr>4. Укажите, пожалуйста, тему  лекций, которые в большей степени были полезны (помогли) Вам в работе</vt:lpstr>
      <vt:lpstr>5. Оцените, пожалуйста, содержание материала курса по разделам программы 5.1. Нормативно-правовые основы дошкольного образования </vt:lpstr>
      <vt:lpstr>5.2.  Дошкольная педагогика</vt:lpstr>
      <vt:lpstr>5.3. Детская психология</vt:lpstr>
      <vt:lpstr>5.4. Детская практическая психология</vt:lpstr>
      <vt:lpstr>5.5. ИКТ  в профессиональной деятельности</vt:lpstr>
      <vt:lpstr>5.6. Технологии речевого развития дошкольников</vt:lpstr>
      <vt:lpstr>5.7. Технологии социально-коммуникативного развития дошкольников</vt:lpstr>
      <vt:lpstr>5.8. Технологии художественно-эстетического развития дошкольников</vt:lpstr>
      <vt:lpstr>5.9. Технологии познавательного развития дошкольников</vt:lpstr>
      <vt:lpstr>5.10. Игровая деятельность в работе воспитателя ДОО</vt:lpstr>
      <vt:lpstr>5.11. Взаимодействие ДОО и семьи</vt:lpstr>
      <vt:lpstr>5.12. Организация предметно-пространственной среды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анкет по переподготовке</dc:title>
  <dc:creator>Admin</dc:creator>
  <cp:lastModifiedBy>Чеховских Ольга</cp:lastModifiedBy>
  <cp:revision>24</cp:revision>
  <dcterms:created xsi:type="dcterms:W3CDTF">2020-05-27T12:13:48Z</dcterms:created>
  <dcterms:modified xsi:type="dcterms:W3CDTF">2020-10-26T08:48:40Z</dcterms:modified>
</cp:coreProperties>
</file>