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1" r:id="rId4"/>
    <p:sldId id="259" r:id="rId5"/>
    <p:sldId id="263" r:id="rId6"/>
    <p:sldId id="264" r:id="rId7"/>
    <p:sldId id="268" r:id="rId8"/>
    <p:sldId id="269" r:id="rId9"/>
    <p:sldId id="270" r:id="rId10"/>
    <p:sldId id="271" r:id="rId11"/>
    <p:sldId id="27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84" d="100"/>
          <a:sy n="84" d="100"/>
        </p:scale>
        <p:origin x="1430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0.bin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4.bin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5.bin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6.bin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7.bin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8.bin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9.bin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Я выбрала ЦРО, потому что слышала положительные отзывы об этих курсах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91854240044498E-17"/>
                  <c:y val="-5.050858789610080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66,7%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66.7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Меня направило на эти курсы моё руководство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8518518518518528E-2"/>
                  <c:y val="-6.734478386146781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6,7%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6.7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Другое 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8518518518518528E-2"/>
                  <c:y val="-4.770255523520634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26,6%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26.6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25743624"/>
        <c:axId val="325745976"/>
        <c:axId val="0"/>
      </c:bar3DChart>
      <c:catAx>
        <c:axId val="325743624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one"/>
        <c:crossAx val="325745976"/>
        <c:crosses val="autoZero"/>
        <c:auto val="1"/>
        <c:lblAlgn val="ctr"/>
        <c:lblOffset val="100"/>
        <c:noMultiLvlLbl val="0"/>
      </c:catAx>
      <c:valAx>
        <c:axId val="3257459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000" baseline="0"/>
            </a:pPr>
            <a:endParaRPr lang="ru-RU"/>
          </a:p>
        </c:txPr>
        <c:crossAx val="3257436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595144356955459"/>
          <c:y val="0"/>
          <c:w val="0.33478929717118711"/>
          <c:h val="1"/>
        </c:manualLayout>
      </c:layout>
      <c:overlay val="0"/>
      <c:txPr>
        <a:bodyPr/>
        <a:lstStyle/>
        <a:p>
          <a:pPr>
            <a:defRPr sz="2000" baseline="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содержание было сложным для восприятия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6296296296296372E-3"/>
                  <c:y val="-4.81331594980906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3888888888888914E-2"/>
                  <c:y val="-4.05331869457606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Лекции</c:v>
                </c:pt>
                <c:pt idx="1">
                  <c:v>Практическая работа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практике не пригодился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7.716049382716049E-3"/>
                  <c:y val="-3.293319260822862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13,3%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1.519994510466019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13,3%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Лекции</c:v>
                </c:pt>
                <c:pt idx="1">
                  <c:v>Практическая работа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13.3</c:v>
                </c:pt>
                <c:pt idx="1">
                  <c:v>13.3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материал,  доступный для восприятия, пригодился в практической работе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0123456790123462E-2"/>
                  <c:y val="-4.559983531398057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86,7%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3950617283950615E-2"/>
                  <c:y val="-2.533324184110037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86,7%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Лекции</c:v>
                </c:pt>
                <c:pt idx="1">
                  <c:v>Практическая работа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86.7</c:v>
                </c:pt>
                <c:pt idx="1">
                  <c:v>86.7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1123560"/>
        <c:axId val="371122776"/>
        <c:axId val="0"/>
      </c:bar3DChart>
      <c:catAx>
        <c:axId val="3711235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71122776"/>
        <c:crosses val="autoZero"/>
        <c:auto val="1"/>
        <c:lblAlgn val="ctr"/>
        <c:lblOffset val="100"/>
        <c:noMultiLvlLbl val="0"/>
      </c:catAx>
      <c:valAx>
        <c:axId val="3711227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711235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395061728395065E-2"/>
                  <c:y val="-5.050858789610080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1.0802469135802534E-2"/>
                  <c:y val="-4.489652257431184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"/>
                  <c:y val="-5.33146205569953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Да, полностью</c:v>
                </c:pt>
                <c:pt idx="1">
                  <c:v>Частично</c:v>
                </c:pt>
                <c:pt idx="2">
                  <c:v>Не оправдались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90</c:v>
                </c:pt>
                <c:pt idx="1">
                  <c:v>10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25739704"/>
        <c:axId val="325740096"/>
        <c:axId val="0"/>
      </c:bar3DChart>
      <c:catAx>
        <c:axId val="3257397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25740096"/>
        <c:crosses val="autoZero"/>
        <c:auto val="1"/>
        <c:lblAlgn val="ctr"/>
        <c:lblOffset val="100"/>
        <c:noMultiLvlLbl val="0"/>
      </c:catAx>
      <c:valAx>
        <c:axId val="3257400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257397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Очень удобно, успеваю  работать и учиться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0864197530864209E-3"/>
                  <c:y val="-7.5762881844151253E-2"/>
                </c:manualLayout>
              </c:layout>
              <c:tx>
                <c:rich>
                  <a:bodyPr/>
                  <a:lstStyle/>
                  <a:p>
                    <a:pPr>
                      <a:defRPr sz="2000" baseline="0"/>
                    </a:pPr>
                    <a:r>
                      <a:rPr lang="en-US" dirty="0" smtClean="0"/>
                      <a:t>90%</a:t>
                    </a:r>
                    <a:endParaRPr lang="en-US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90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Неудобно, потому что такой формат обучения занимает много времени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0061728395061731E-2"/>
                  <c:y val="-6.453875120057327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3,3%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3.3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Другое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1666666666666664E-2"/>
                  <c:y val="-4.2090489913417323E-2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 smtClean="0"/>
                      <a:t>6,7%</a:t>
                    </a:r>
                    <a:endParaRPr lang="en-US" sz="20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6.7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69778488"/>
        <c:axId val="369778880"/>
        <c:axId val="0"/>
      </c:bar3DChart>
      <c:catAx>
        <c:axId val="3697784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69778880"/>
        <c:crosses val="autoZero"/>
        <c:auto val="1"/>
        <c:lblAlgn val="ctr"/>
        <c:lblOffset val="100"/>
        <c:noMultiLvlLbl val="0"/>
      </c:catAx>
      <c:valAx>
        <c:axId val="3697788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6977848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804911538835424E-2"/>
          <c:y val="2.4338874803427581E-2"/>
          <c:w val="0.90497557596967049"/>
          <c:h val="0.3980976952712385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Современные требования к методической работе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1728395061728392E-3"/>
                  <c:y val="-2.436660773563922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40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Инновационный потенциал образовательной организации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2407407407407419E-2"/>
                  <c:y val="-9.7466430942556928E-2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 smtClean="0"/>
                      <a:t>30%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Технологии развития кадрового потенциала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5432098765432104E-3"/>
                  <c:y val="-3.5442338524566172E-2"/>
                </c:manualLayout>
              </c:layout>
              <c:tx>
                <c:rich>
                  <a:bodyPr/>
                  <a:lstStyle/>
                  <a:p>
                    <a:pPr>
                      <a:defRPr sz="2000"/>
                    </a:pPr>
                    <a:r>
                      <a:rPr lang="en-US" sz="2000" dirty="0" smtClean="0"/>
                      <a:t>30%</a:t>
                    </a:r>
                    <a:endParaRPr lang="en-US" sz="2000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Проектный подход к управлению инновационной деятельностью современных образовательных организаций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9.2592592592593229E-3"/>
                  <c:y val="-4.651806931349307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46,7%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Лист1!$E$2</c:f>
              <c:numCache>
                <c:formatCode>General</c:formatCode>
                <c:ptCount val="1"/>
                <c:pt idx="0">
                  <c:v>46.7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Программы инновационного развития образовательной организации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623456790123458E-2"/>
                  <c:y val="-9.5251284784771476E-2"/>
                </c:manualLayout>
              </c:layout>
              <c:tx>
                <c:rich>
                  <a:bodyPr/>
                  <a:lstStyle/>
                  <a:p>
                    <a:pPr>
                      <a:defRPr sz="2000"/>
                    </a:pPr>
                    <a:r>
                      <a:rPr lang="en-US" sz="2000" dirty="0" smtClean="0"/>
                      <a:t>40%</a:t>
                    </a:r>
                    <a:endParaRPr lang="en-US" sz="2000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Лист1!$F$2</c:f>
              <c:numCache>
                <c:formatCode>General</c:formatCode>
                <c:ptCount val="1"/>
                <c:pt idx="0">
                  <c:v>40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Ознакомление с целевой моделью по наставничеству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6234567901234566E-2"/>
                  <c:y val="-3.7657484682351527E-2"/>
                </c:manualLayout>
              </c:layout>
              <c:tx>
                <c:rich>
                  <a:bodyPr/>
                  <a:lstStyle/>
                  <a:p>
                    <a:pPr>
                      <a:defRPr sz="2000"/>
                    </a:pPr>
                    <a:r>
                      <a:rPr lang="en-US" sz="2000" dirty="0" smtClean="0"/>
                      <a:t>56,7%</a:t>
                    </a:r>
                    <a:endParaRPr lang="en-US" sz="2000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Лист1!$G$2</c:f>
              <c:numCache>
                <c:formatCode>General</c:formatCode>
                <c:ptCount val="1"/>
                <c:pt idx="0">
                  <c:v>56.7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69780448"/>
        <c:axId val="369779272"/>
        <c:axId val="0"/>
      </c:bar3DChart>
      <c:catAx>
        <c:axId val="3697804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69779272"/>
        <c:crosses val="autoZero"/>
        <c:auto val="1"/>
        <c:lblAlgn val="ctr"/>
        <c:lblOffset val="100"/>
        <c:noMultiLvlLbl val="0"/>
      </c:catAx>
      <c:valAx>
        <c:axId val="3697792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6978044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8.7982404977155655E-3"/>
          <c:y val="0.45115829469327728"/>
          <c:w val="0.97931709925148247"/>
          <c:h val="0.5320055479818099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содержание было сложным для восприятия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6296296296296311E-3"/>
                  <c:y val="-4.81331594980906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3888888888888897E-2"/>
                  <c:y val="-4.05331869457606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Лекции</c:v>
                </c:pt>
                <c:pt idx="1">
                  <c:v>Практическая работа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практике не пригодился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3888888888888897E-2"/>
                  <c:y val="-3.293321439343043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23,3%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-1.519994510466019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23,3%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Лекции</c:v>
                </c:pt>
                <c:pt idx="1">
                  <c:v>Практическая работа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23.3</c:v>
                </c:pt>
                <c:pt idx="1">
                  <c:v>23.3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материал,  доступный для восприятия, пригодился в практической работе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0123456790123462E-2"/>
                  <c:y val="-4.559983531398058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76,6%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3950617283950615E-2"/>
                  <c:y val="-2.533324184110034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76,6%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Лекции</c:v>
                </c:pt>
                <c:pt idx="1">
                  <c:v>Практическая работа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76.599999999999994</c:v>
                </c:pt>
                <c:pt idx="1">
                  <c:v>76.599999999999994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69781232"/>
        <c:axId val="369776920"/>
        <c:axId val="0"/>
      </c:bar3DChart>
      <c:catAx>
        <c:axId val="3697812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69776920"/>
        <c:crosses val="autoZero"/>
        <c:auto val="1"/>
        <c:lblAlgn val="ctr"/>
        <c:lblOffset val="100"/>
        <c:noMultiLvlLbl val="0"/>
      </c:catAx>
      <c:valAx>
        <c:axId val="3697769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6978123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содержание было сложным для восприятия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629629629629632E-3"/>
                  <c:y val="-4.81331594980906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38888888888889E-2"/>
                  <c:y val="-4.05331869457606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Лекции</c:v>
                </c:pt>
                <c:pt idx="1">
                  <c:v>Практическая работа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практике не пригодился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91854240044473E-17"/>
                  <c:y val="-3.528478317224011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-1.519994510466019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3,3%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Лекции</c:v>
                </c:pt>
                <c:pt idx="1">
                  <c:v>Практическая работа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10</c:v>
                </c:pt>
                <c:pt idx="1">
                  <c:v>3.3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материал,  доступный для восприятия, пригодился в практической работе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0123456790123462E-2"/>
                  <c:y val="-4.559983531398057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3950617283950615E-2"/>
                  <c:y val="-2.533324184110035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96,7%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Лекции</c:v>
                </c:pt>
                <c:pt idx="1">
                  <c:v>Практическая работа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90</c:v>
                </c:pt>
                <c:pt idx="1">
                  <c:v>96.7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69781624"/>
        <c:axId val="369779664"/>
        <c:axId val="0"/>
      </c:bar3DChart>
      <c:catAx>
        <c:axId val="369781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69779664"/>
        <c:crosses val="autoZero"/>
        <c:auto val="1"/>
        <c:lblAlgn val="ctr"/>
        <c:lblOffset val="100"/>
        <c:noMultiLvlLbl val="0"/>
      </c:catAx>
      <c:valAx>
        <c:axId val="3697796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69781624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содержание было сложным для восприятия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6296296296296328E-3"/>
                  <c:y val="-4.81331594980906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3888888888888904E-2"/>
                  <c:y val="-4.05331869457606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Лекции</c:v>
                </c:pt>
                <c:pt idx="1">
                  <c:v>Практическая работа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практике не пригодился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91854240044498E-17"/>
                  <c:y val="-3.528478317224011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13,3%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-1.519994510466019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Лекции</c:v>
                </c:pt>
                <c:pt idx="1">
                  <c:v>Практическая работа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13.3</c:v>
                </c:pt>
                <c:pt idx="1">
                  <c:v>10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материал,  доступный для восприятия, пригодился в практической работе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0123456790123462E-2"/>
                  <c:y val="-4.559983531398057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86,7%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3950617283950615E-2"/>
                  <c:y val="-2.533324184110035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Лекции</c:v>
                </c:pt>
                <c:pt idx="1">
                  <c:v>Практическая работа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86.7</c:v>
                </c:pt>
                <c:pt idx="1">
                  <c:v>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69782408"/>
        <c:axId val="369783976"/>
        <c:axId val="0"/>
      </c:bar3DChart>
      <c:catAx>
        <c:axId val="3697824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69783976"/>
        <c:crosses val="autoZero"/>
        <c:auto val="1"/>
        <c:lblAlgn val="ctr"/>
        <c:lblOffset val="100"/>
        <c:noMultiLvlLbl val="0"/>
      </c:catAx>
      <c:valAx>
        <c:axId val="3697839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6978240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содержание было сложным для восприятия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6296296296296337E-3"/>
                  <c:y val="-4.81331594980906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3888888888888907E-2"/>
                  <c:y val="-4.0533186945760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Лекции</c:v>
                </c:pt>
                <c:pt idx="1">
                  <c:v>Практическая работа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практике не пригодился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8291854240044516E-17"/>
                  <c:y val="-3.528478317224011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-1.519994510466019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Лекции</c:v>
                </c:pt>
                <c:pt idx="1">
                  <c:v>Практическая работа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10</c:v>
                </c:pt>
                <c:pt idx="1">
                  <c:v>10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материал,  доступный для восприятия, пригодился в практической работе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0123456790123462E-2"/>
                  <c:y val="-4.559983531398057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3950617283950615E-2"/>
                  <c:y val="-2.5333241841100362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Лекции</c:v>
                </c:pt>
                <c:pt idx="1">
                  <c:v>Практическая работа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90</c:v>
                </c:pt>
                <c:pt idx="1">
                  <c:v>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69782800"/>
        <c:axId val="369783584"/>
        <c:axId val="0"/>
      </c:bar3DChart>
      <c:catAx>
        <c:axId val="369782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69783584"/>
        <c:crosses val="autoZero"/>
        <c:auto val="1"/>
        <c:lblAlgn val="ctr"/>
        <c:lblOffset val="100"/>
        <c:noMultiLvlLbl val="0"/>
      </c:catAx>
      <c:valAx>
        <c:axId val="3697835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69782800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содержание было сложным для восприятия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4.6296296296296346E-3"/>
                  <c:y val="-4.81331594980906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-1.3888888888888911E-2"/>
                  <c:y val="-4.05331869457606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Лекции</c:v>
                </c:pt>
                <c:pt idx="1">
                  <c:v>Практическая работа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практике не пригодился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1728395061728392E-3"/>
                  <c:y val="-3.293319260822862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"/>
                  <c:y val="-1.519994510466019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10%</a:t>
                    </a:r>
                    <a:endParaRPr lang="ru-RU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Лекции</c:v>
                </c:pt>
                <c:pt idx="1">
                  <c:v>Практическая работа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10</c:v>
                </c:pt>
                <c:pt idx="1">
                  <c:v>10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материал,  доступный для восприятия, пригодился в практической работе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0123456790123462E-2"/>
                  <c:y val="-4.559983531398057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3950617283950615E-2"/>
                  <c:y val="-2.533324184110036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90%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Лекции</c:v>
                </c:pt>
                <c:pt idx="1">
                  <c:v>Практическая работа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  <c:pt idx="0">
                  <c:v>90</c:v>
                </c:pt>
                <c:pt idx="1">
                  <c:v>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69777312"/>
        <c:axId val="325741272"/>
        <c:axId val="0"/>
      </c:bar3DChart>
      <c:catAx>
        <c:axId val="369777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25741272"/>
        <c:crosses val="autoZero"/>
        <c:auto val="1"/>
        <c:lblAlgn val="ctr"/>
        <c:lblOffset val="100"/>
        <c:noMultiLvlLbl val="0"/>
      </c:catAx>
      <c:valAx>
        <c:axId val="3257412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6977731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Анализ анкет по итогам работы курса повышения квалификации</a:t>
            </a:r>
            <a:br>
              <a:rPr lang="ru-RU" sz="3600" dirty="0" smtClean="0"/>
            </a:br>
            <a:r>
              <a:rPr lang="ru-RU" sz="3600" dirty="0" smtClean="0"/>
              <a:t>«Инновационные практики в работе старшего воспитателя»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634082"/>
          </a:xfrm>
        </p:spPr>
        <p:txBody>
          <a:bodyPr>
            <a:noAutofit/>
          </a:bodyPr>
          <a:lstStyle/>
          <a:p>
            <a:r>
              <a:rPr lang="ru-RU" sz="2600" dirty="0" smtClean="0"/>
              <a:t>5.5. </a:t>
            </a:r>
            <a:r>
              <a:rPr lang="ru-RU" sz="2800" dirty="0" smtClean="0"/>
              <a:t>Программы инновационного развития образовательной организации</a:t>
            </a:r>
            <a:endParaRPr lang="ru-RU" sz="2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68760"/>
          <a:ext cx="822960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634082"/>
          </a:xfrm>
        </p:spPr>
        <p:txBody>
          <a:bodyPr>
            <a:noAutofit/>
          </a:bodyPr>
          <a:lstStyle/>
          <a:p>
            <a:r>
              <a:rPr lang="ru-RU" sz="2600" dirty="0" smtClean="0"/>
              <a:t>5.6. </a:t>
            </a:r>
            <a:r>
              <a:rPr lang="ru-RU" sz="2800" dirty="0" smtClean="0"/>
              <a:t>Ознакомление с целевой моделью по наставничеству</a:t>
            </a:r>
            <a:endParaRPr lang="ru-RU" sz="2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052736"/>
          <a:ext cx="822960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90872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1. Как у Вас происходил выбор курса повышения квалификации на базе нашего учреждения? </a:t>
            </a:r>
            <a:endParaRPr lang="ru-RU" sz="24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95536" y="836712"/>
          <a:ext cx="8352928" cy="3917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Содержимое 2"/>
          <p:cNvSpPr txBox="1">
            <a:spLocks/>
          </p:cNvSpPr>
          <p:nvPr/>
        </p:nvSpPr>
        <p:spPr>
          <a:xfrm>
            <a:off x="179512" y="4653136"/>
            <a:ext cx="8784976" cy="22048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Другое: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000" dirty="0" smtClean="0"/>
              <a:t>я уже проходила курсы в ЦРО, преподаватели очень квалифицированные;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000" dirty="0" smtClean="0"/>
              <a:t>сама увидела тему и программу курсов;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000" dirty="0" smtClean="0"/>
              <a:t>тема актуальна, всегда довольна качеством работы педагогов на курсах от ЦРО;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курсы в ЦРО доступны, интересны, </a:t>
            </a:r>
            <a:r>
              <a:rPr lang="ru-RU" sz="2000" dirty="0" smtClean="0"/>
              <a:t>понятны;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000" dirty="0" smtClean="0"/>
              <a:t>очень удобное расписание (раз в неделю).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2. Оправдались Ваши  ожидания от курсов? </a:t>
            </a:r>
            <a:endParaRPr lang="ru-RU" sz="2800" dirty="0"/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3. Насколько Вас устраивает формат дистанционного обучения на курсах повышения квалификации?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363272" cy="33409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Содержимое 2"/>
          <p:cNvSpPr txBox="1">
            <a:spLocks/>
          </p:cNvSpPr>
          <p:nvPr/>
        </p:nvSpPr>
        <p:spPr>
          <a:xfrm>
            <a:off x="179512" y="5013176"/>
            <a:ext cx="8784976" cy="184482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Другое: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000" dirty="0" smtClean="0"/>
              <a:t>удобно, но не недостает личного общения с преподавателем;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000" dirty="0" smtClean="0"/>
              <a:t>крайне не удобно, потому что такой формат обучения не позволяет своевременно уточнить, дополнить, разъяснить некоторые моменты. Кроме того, </a:t>
            </a:r>
            <a:r>
              <a:rPr lang="ru-RU" sz="2000" dirty="0" err="1" smtClean="0"/>
              <a:t>дистант</a:t>
            </a:r>
            <a:r>
              <a:rPr lang="ru-RU" sz="2000" dirty="0" smtClean="0"/>
              <a:t> не в состоянии заменить живое общение и считаю, не дает необходимых знаний в полном объеме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892480" cy="792088"/>
          </a:xfrm>
        </p:spPr>
        <p:txBody>
          <a:bodyPr>
            <a:noAutofit/>
          </a:bodyPr>
          <a:lstStyle/>
          <a:p>
            <a:r>
              <a:rPr lang="ru-RU" sz="2800" dirty="0" smtClean="0"/>
              <a:t>4. Напишите, пожалуйста, тематику лекций, </a:t>
            </a:r>
            <a:br>
              <a:rPr lang="ru-RU" sz="2800" dirty="0" smtClean="0"/>
            </a:br>
            <a:r>
              <a:rPr lang="ru-RU" sz="2800" dirty="0" smtClean="0"/>
              <a:t>которые вам в большей степени понравились</a:t>
            </a:r>
            <a:endParaRPr lang="ru-RU" sz="2800" dirty="0"/>
          </a:p>
        </p:txBody>
      </p:sp>
      <p:graphicFrame>
        <p:nvGraphicFramePr>
          <p:cNvPr id="10" name="Содержимое 9"/>
          <p:cNvGraphicFramePr>
            <a:graphicFrameLocks noGrp="1"/>
          </p:cNvGraphicFramePr>
          <p:nvPr>
            <p:ph idx="1"/>
          </p:nvPr>
        </p:nvGraphicFramePr>
        <p:xfrm>
          <a:off x="457200" y="1124744"/>
          <a:ext cx="8229600" cy="5733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210146"/>
          </a:xfrm>
        </p:spPr>
        <p:txBody>
          <a:bodyPr>
            <a:noAutofit/>
          </a:bodyPr>
          <a:lstStyle/>
          <a:p>
            <a:r>
              <a:rPr lang="ru-RU" sz="2600" dirty="0" smtClean="0"/>
              <a:t>5. Оцените, пожалуйста, содержание материала курса по разделам программы</a:t>
            </a:r>
            <a:br>
              <a:rPr lang="ru-RU" sz="2600" dirty="0" smtClean="0"/>
            </a:br>
            <a:r>
              <a:rPr lang="ru-RU" sz="2600" dirty="0" smtClean="0"/>
              <a:t>5.1. </a:t>
            </a:r>
            <a:r>
              <a:rPr lang="ru-RU" sz="2800" dirty="0" smtClean="0"/>
              <a:t>Современные требования к методической работе</a:t>
            </a:r>
            <a:endParaRPr lang="ru-RU" sz="2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844824"/>
          <a:ext cx="8229600" cy="5013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634082"/>
          </a:xfrm>
        </p:spPr>
        <p:txBody>
          <a:bodyPr>
            <a:noAutofit/>
          </a:bodyPr>
          <a:lstStyle/>
          <a:p>
            <a:r>
              <a:rPr lang="ru-RU" sz="2600" dirty="0" smtClean="0"/>
              <a:t>5.2. </a:t>
            </a:r>
            <a:r>
              <a:rPr lang="ru-RU" sz="2800" dirty="0" smtClean="0"/>
              <a:t>Инновационный потенциал образовательной организации</a:t>
            </a:r>
            <a:endParaRPr lang="ru-RU" sz="2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68760"/>
          <a:ext cx="822960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634082"/>
          </a:xfrm>
        </p:spPr>
        <p:txBody>
          <a:bodyPr>
            <a:noAutofit/>
          </a:bodyPr>
          <a:lstStyle/>
          <a:p>
            <a:r>
              <a:rPr lang="ru-RU" sz="2600" dirty="0" smtClean="0"/>
              <a:t>5.3. </a:t>
            </a:r>
            <a:r>
              <a:rPr lang="ru-RU" sz="2800" dirty="0" smtClean="0"/>
              <a:t>Технологии развития кадрового потенциала</a:t>
            </a:r>
            <a:endParaRPr lang="ru-RU" sz="2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68760"/>
          <a:ext cx="8229600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60648"/>
            <a:ext cx="8784976" cy="1080120"/>
          </a:xfrm>
        </p:spPr>
        <p:txBody>
          <a:bodyPr>
            <a:noAutofit/>
          </a:bodyPr>
          <a:lstStyle/>
          <a:p>
            <a:r>
              <a:rPr lang="ru-RU" sz="2600" dirty="0" smtClean="0"/>
              <a:t>5.4. </a:t>
            </a:r>
            <a:r>
              <a:rPr lang="ru-RU" sz="2800" dirty="0" smtClean="0"/>
              <a:t>Проектный подход к управлению инновационной деятельностью современных образовательных организаций</a:t>
            </a:r>
            <a:endParaRPr lang="ru-RU" sz="2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56792"/>
          <a:ext cx="8229600" cy="51125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283</Words>
  <Application>Microsoft Office PowerPoint</Application>
  <PresentationFormat>Экран (4:3)</PresentationFormat>
  <Paragraphs>60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Arial</vt:lpstr>
      <vt:lpstr>Calibri</vt:lpstr>
      <vt:lpstr>Тема Office</vt:lpstr>
      <vt:lpstr>Анализ анкет по итогам работы курса повышения квалификации «Инновационные практики в работе старшего воспитателя»</vt:lpstr>
      <vt:lpstr>1. Как у Вас происходил выбор курса повышения квалификации на базе нашего учреждения? </vt:lpstr>
      <vt:lpstr>2. Оправдались Ваши  ожидания от курсов? </vt:lpstr>
      <vt:lpstr>3. Насколько Вас устраивает формат дистанционного обучения на курсах повышения квалификации?</vt:lpstr>
      <vt:lpstr>4. Напишите, пожалуйста, тематику лекций,  которые вам в большей степени понравились</vt:lpstr>
      <vt:lpstr>5. Оцените, пожалуйста, содержание материала курса по разделам программы 5.1. Современные требования к методической работе</vt:lpstr>
      <vt:lpstr>5.2. Инновационный потенциал образовательной организации</vt:lpstr>
      <vt:lpstr>5.3. Технологии развития кадрового потенциала</vt:lpstr>
      <vt:lpstr>5.4. Проектный подход к управлению инновационной деятельностью современных образовательных организаций</vt:lpstr>
      <vt:lpstr>5.5. Программы инновационного развития образовательной организации</vt:lpstr>
      <vt:lpstr>5.6. Ознакомление с целевой моделью по наставничеству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анкет по переподготовке</dc:title>
  <dc:creator>Admin</dc:creator>
  <cp:lastModifiedBy>Чеховских Ольга</cp:lastModifiedBy>
  <cp:revision>40</cp:revision>
  <dcterms:created xsi:type="dcterms:W3CDTF">2020-05-27T12:13:48Z</dcterms:created>
  <dcterms:modified xsi:type="dcterms:W3CDTF">2020-10-26T08:49:03Z</dcterms:modified>
</cp:coreProperties>
</file>