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8FF6ED-AB47-4834-A7C2-000D450C94CC}">
  <a:tblStyle styleId="{488FF6ED-AB47-4834-A7C2-000D450C94CC}" styleName="Table_0">
    <a:wholeTbl>
      <a:tcTxStyle b="off" i="off">
        <a:font>
          <a:latin typeface="Impact"/>
          <a:ea typeface="Impact"/>
          <a:cs typeface="Impac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6"/>
          </a:solidFill>
        </a:fill>
      </a:tcStyle>
    </a:wholeTbl>
    <a:band1H>
      <a:tcTxStyle/>
      <a:tcStyle>
        <a:fill>
          <a:solidFill>
            <a:srgbClr val="F8D7CA"/>
          </a:solidFill>
        </a:fill>
      </a:tcStyle>
    </a:band1H>
    <a:band2H>
      <a:tcTxStyle/>
    </a:band2H>
    <a:band1V>
      <a:tcTxStyle/>
      <a:tcStyle>
        <a:fill>
          <a:solidFill>
            <a:srgbClr val="F8D7CA"/>
          </a:solidFill>
        </a:fill>
      </a:tcStyle>
    </a:band1V>
    <a:band2V>
      <a:tcTxStyle/>
    </a:band2V>
    <a:lastCol>
      <a:tcTxStyle b="on" i="off">
        <a:font>
          <a:latin typeface="Impact"/>
          <a:ea typeface="Impact"/>
          <a:cs typeface="Impac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Impact"/>
          <a:ea typeface="Impact"/>
          <a:cs typeface="Impac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27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Необходимо зарегистрироваться для получения сертификатов участника конференции. Регистрация доступна во время проведения конференции и в течение 30 минут после ее окончания.</a:t>
            </a:r>
            <a:endParaRPr/>
          </a:p>
        </p:txBody>
      </p:sp>
      <p:sp>
        <p:nvSpPr>
          <p:cNvPr id="171" name="Google Shape;17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Необходимо зарегистрироваться для получения сертификатов участника конференции. Регистрация доступна во время проведения конференции и в течение 30 минут после ее окончания.</a:t>
            </a:r>
            <a:endParaRPr/>
          </a:p>
        </p:txBody>
      </p:sp>
      <p:sp>
        <p:nvSpPr>
          <p:cNvPr id="178" name="Google Shape;17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Необходимо зарегистрироваться для получения сертификатов участника конференции. Регистрация доступна во время проведения конференции и в течение 30 минут после ее окончания.</a:t>
            </a:r>
            <a:endParaRPr/>
          </a:p>
        </p:txBody>
      </p:sp>
      <p:sp>
        <p:nvSpPr>
          <p:cNvPr id="185" name="Google Shape;18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-11907" y="0"/>
            <a:ext cx="8762858" cy="4941094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3211693"/>
            <a:ext cx="8496943" cy="1521634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B2600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4" name="Google Shape;24;p2"/>
          <p:cNvSpPr/>
          <p:nvPr/>
        </p:nvSpPr>
        <p:spPr>
          <a:xfrm>
            <a:off x="1" y="0"/>
            <a:ext cx="6539684" cy="342658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B2600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5" name="Google Shape;25;p2"/>
          <p:cNvSpPr/>
          <p:nvPr/>
        </p:nvSpPr>
        <p:spPr>
          <a:xfrm rot="-180000">
            <a:off x="-121350" y="219988"/>
            <a:ext cx="8525337" cy="4313853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 txBox="1"/>
          <p:nvPr>
            <p:ph type="ctrTitle"/>
          </p:nvPr>
        </p:nvSpPr>
        <p:spPr>
          <a:xfrm rot="-180000">
            <a:off x="668401" y="496992"/>
            <a:ext cx="7316390" cy="2074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 rot="-180000">
            <a:off x="737297" y="2628907"/>
            <a:ext cx="731639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360"/>
              <a:buNone/>
              <a:defRPr sz="21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/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 rot="-180000">
            <a:off x="3711406" y="3433847"/>
            <a:ext cx="4607740" cy="87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50">
                <a:solidFill>
                  <a:srgbClr val="F8C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 rot="-180000">
            <a:off x="-6858" y="3662172"/>
            <a:ext cx="3038094" cy="898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 rot="-180000">
            <a:off x="7388818" y="2874486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"/>
          <p:cNvSpPr/>
          <p:nvPr/>
        </p:nvSpPr>
        <p:spPr>
          <a:xfrm rot="-180000">
            <a:off x="3166039" y="3833517"/>
            <a:ext cx="386540" cy="386540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rgbClr val="F8CC9E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514350" y="514350"/>
            <a:ext cx="4758977" cy="1517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/>
          <p:nvPr>
            <p:ph idx="2" type="pic"/>
          </p:nvPr>
        </p:nvSpPr>
        <p:spPr>
          <a:xfrm>
            <a:off x="5611771" y="0"/>
            <a:ext cx="2698610" cy="3803650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514351" y="2031789"/>
            <a:ext cx="4758976" cy="1771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514350" y="3079749"/>
            <a:ext cx="7796031" cy="441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mpac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514351" y="514350"/>
            <a:ext cx="7794385" cy="2396177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514335" y="3527192"/>
            <a:ext cx="7796046" cy="511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2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514351" y="514351"/>
            <a:ext cx="7797677" cy="23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514335" y="3079750"/>
            <a:ext cx="7796047" cy="955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841299" y="514350"/>
            <a:ext cx="7143765" cy="2187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1162698" y="2707524"/>
            <a:ext cx="6500967" cy="283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105" name="Google Shape;105;p14"/>
          <p:cNvSpPr txBox="1"/>
          <p:nvPr>
            <p:ph idx="2" type="body"/>
          </p:nvPr>
        </p:nvSpPr>
        <p:spPr>
          <a:xfrm>
            <a:off x="514351" y="3079751"/>
            <a:ext cx="7797662" cy="95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b="0" lang="ru-RU" sz="6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b="0" lang="ru-RU" sz="6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514351" y="1292891"/>
            <a:ext cx="7796030" cy="1883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514351" y="3185601"/>
            <a:ext cx="7796030" cy="85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114" name="Google Shape;114;p15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514351" y="514350"/>
            <a:ext cx="7796030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514352" y="1547546"/>
            <a:ext cx="24825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8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514352" y="1979744"/>
            <a:ext cx="2482596" cy="205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9pPr>
          </a:lstStyle>
          <a:p/>
        </p:txBody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3175967" y="1547546"/>
            <a:ext cx="24825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8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122" name="Google Shape;122;p16"/>
          <p:cNvSpPr txBox="1"/>
          <p:nvPr>
            <p:ph idx="4" type="body"/>
          </p:nvPr>
        </p:nvSpPr>
        <p:spPr>
          <a:xfrm>
            <a:off x="3175966" y="1979744"/>
            <a:ext cx="2482596" cy="205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9pPr>
          </a:lstStyle>
          <a:p/>
        </p:txBody>
      </p:sp>
      <p:sp>
        <p:nvSpPr>
          <p:cNvPr id="123" name="Google Shape;123;p16"/>
          <p:cNvSpPr txBox="1"/>
          <p:nvPr>
            <p:ph idx="5" type="body"/>
          </p:nvPr>
        </p:nvSpPr>
        <p:spPr>
          <a:xfrm>
            <a:off x="5827785" y="1547546"/>
            <a:ext cx="24825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8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124" name="Google Shape;124;p16"/>
          <p:cNvSpPr txBox="1"/>
          <p:nvPr>
            <p:ph idx="6" type="body"/>
          </p:nvPr>
        </p:nvSpPr>
        <p:spPr>
          <a:xfrm>
            <a:off x="5827785" y="1979744"/>
            <a:ext cx="2482596" cy="205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9pPr>
          </a:lstStyle>
          <a:p/>
        </p:txBody>
      </p:sp>
      <p:sp>
        <p:nvSpPr>
          <p:cNvPr id="125" name="Google Shape;125;p16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518880" y="2859769"/>
            <a:ext cx="24825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40"/>
              <a:buNone/>
              <a:defRPr b="0" sz="16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131" name="Google Shape;131;p17"/>
          <p:cNvSpPr/>
          <p:nvPr>
            <p:ph idx="2" type="pic"/>
          </p:nvPr>
        </p:nvSpPr>
        <p:spPr>
          <a:xfrm>
            <a:off x="514335" y="1547547"/>
            <a:ext cx="2482596" cy="1152544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3" type="body"/>
          </p:nvPr>
        </p:nvSpPr>
        <p:spPr>
          <a:xfrm>
            <a:off x="518880" y="3291966"/>
            <a:ext cx="2482596" cy="738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9pPr>
          </a:lstStyle>
          <a:p/>
        </p:txBody>
      </p:sp>
      <p:sp>
        <p:nvSpPr>
          <p:cNvPr id="133" name="Google Shape;133;p17"/>
          <p:cNvSpPr txBox="1"/>
          <p:nvPr>
            <p:ph idx="4" type="body"/>
          </p:nvPr>
        </p:nvSpPr>
        <p:spPr>
          <a:xfrm>
            <a:off x="3178058" y="2859769"/>
            <a:ext cx="24825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40"/>
              <a:buNone/>
              <a:defRPr b="0" sz="16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134" name="Google Shape;134;p17"/>
          <p:cNvSpPr/>
          <p:nvPr>
            <p:ph idx="5" type="pic"/>
          </p:nvPr>
        </p:nvSpPr>
        <p:spPr>
          <a:xfrm>
            <a:off x="3176999" y="1547547"/>
            <a:ext cx="2482596" cy="1151428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6" type="body"/>
          </p:nvPr>
        </p:nvSpPr>
        <p:spPr>
          <a:xfrm>
            <a:off x="3176999" y="3291965"/>
            <a:ext cx="2482596" cy="73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9pPr>
          </a:lstStyle>
          <a:p/>
        </p:txBody>
      </p:sp>
      <p:sp>
        <p:nvSpPr>
          <p:cNvPr id="136" name="Google Shape;136;p17"/>
          <p:cNvSpPr txBox="1"/>
          <p:nvPr>
            <p:ph idx="7" type="body"/>
          </p:nvPr>
        </p:nvSpPr>
        <p:spPr>
          <a:xfrm>
            <a:off x="5826708" y="2859769"/>
            <a:ext cx="248259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640"/>
              <a:buNone/>
              <a:defRPr b="0" sz="16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137" name="Google Shape;137;p17"/>
          <p:cNvSpPr/>
          <p:nvPr>
            <p:ph idx="8" type="pic"/>
          </p:nvPr>
        </p:nvSpPr>
        <p:spPr>
          <a:xfrm>
            <a:off x="5826614" y="1547546"/>
            <a:ext cx="2482596" cy="115289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9" type="body"/>
          </p:nvPr>
        </p:nvSpPr>
        <p:spPr>
          <a:xfrm>
            <a:off x="5826614" y="3291963"/>
            <a:ext cx="2482596" cy="73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 sz="10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675"/>
            </a:lvl9pPr>
          </a:lstStyle>
          <a:p/>
        </p:txBody>
      </p:sp>
      <p:sp>
        <p:nvSpPr>
          <p:cNvPr id="139" name="Google Shape;139;p17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 rot="5400000">
            <a:off x="3170670" y="-1108772"/>
            <a:ext cx="2483393" cy="7796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 rot="5400000">
            <a:off x="5702844" y="1423402"/>
            <a:ext cx="3516589" cy="1698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 rot="5400000">
            <a:off x="1720218" y="-691517"/>
            <a:ext cx="3516589" cy="592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14351" y="1547547"/>
            <a:ext cx="7796030" cy="2483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514351" y="514351"/>
            <a:ext cx="7796030" cy="23951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Impact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514351" y="2806700"/>
            <a:ext cx="7796030" cy="1229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514351" y="514350"/>
            <a:ext cx="7797662" cy="868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514350" y="1547547"/>
            <a:ext cx="3816536" cy="2483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495478" y="1547547"/>
            <a:ext cx="3814904" cy="2483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514351" y="514350"/>
            <a:ext cx="7796030" cy="868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688767" y="1547547"/>
            <a:ext cx="3642119" cy="509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120"/>
              <a:buNone/>
              <a:defRPr b="0" sz="19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514352" y="2146300"/>
            <a:ext cx="3816534" cy="18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63644" y="1547547"/>
            <a:ext cx="3648368" cy="509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120"/>
              <a:buNone/>
              <a:defRPr b="0" sz="19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16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20"/>
              <a:buNone/>
              <a:defRPr b="1" sz="12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495477" y="2146300"/>
            <a:ext cx="3816535" cy="188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520232" y="514350"/>
            <a:ext cx="3095145" cy="1517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3784600" y="514350"/>
            <a:ext cx="4525781" cy="3516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520232" y="2031789"/>
            <a:ext cx="3095146" cy="199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8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750"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>
          <p:nvSpPr>
            <p:cNvPr id="12" name="Google Shape;12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B2600C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Impact"/>
              <a:buNone/>
              <a:defRPr b="0" i="0" sz="405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65760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50519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35280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35279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35279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35279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35279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35279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glishteacher63.blogspot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glishteacher63.blogspo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nglishteacher63.blogspot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ctrTitle"/>
          </p:nvPr>
        </p:nvSpPr>
        <p:spPr>
          <a:xfrm rot="-180000">
            <a:off x="421697" y="491694"/>
            <a:ext cx="4071367" cy="2459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РАЗРАБОТКА ЗАЯВКИ </a:t>
            </a:r>
            <a:b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СТАТУС ГОРОДСКОЙ ПРОЕКТНОЙ ПЛОЩАДКИ</a:t>
            </a:r>
            <a:endParaRPr/>
          </a:p>
        </p:txBody>
      </p:sp>
      <p:sp>
        <p:nvSpPr>
          <p:cNvPr id="160" name="Google Shape;160;p20"/>
          <p:cNvSpPr txBox="1"/>
          <p:nvPr>
            <p:ph idx="1" type="subTitle"/>
          </p:nvPr>
        </p:nvSpPr>
        <p:spPr>
          <a:xfrm rot="-180000">
            <a:off x="500013" y="2950150"/>
            <a:ext cx="4068562" cy="466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3"/>
              <a:buNone/>
            </a:pPr>
            <a:r>
              <a:rPr b="1" lang="ru-RU" sz="902">
                <a:latin typeface="Times New Roman"/>
                <a:ea typeface="Times New Roman"/>
                <a:cs typeface="Times New Roman"/>
                <a:sym typeface="Times New Roman"/>
              </a:rPr>
              <a:t>ГОРОДСКОЙ МЕТОДИЧЕСКИЙ СЕМИНАР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3"/>
              <a:buNone/>
            </a:pPr>
            <a:r>
              <a:rPr b="1" lang="ru-RU" sz="902">
                <a:latin typeface="Times New Roman"/>
                <a:ea typeface="Times New Roman"/>
                <a:cs typeface="Times New Roman"/>
                <a:sym typeface="Times New Roman"/>
              </a:rPr>
              <a:t> 7 ОКТЯБРЯ 2020 Г.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08"/>
              <a:buNone/>
            </a:pPr>
            <a:r>
              <a:t/>
            </a:r>
            <a:endParaRPr sz="380"/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0000">
            <a:off x="4828380" y="1079050"/>
            <a:ext cx="3156163" cy="126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1"/>
          <p:cNvGraphicFramePr/>
          <p:nvPr/>
        </p:nvGraphicFramePr>
        <p:xfrm>
          <a:off x="436316" y="1042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{488FF6ED-AB47-4834-A7C2-000D450C94CC}</a:tableStyleId>
              </a:tblPr>
              <a:tblGrid>
                <a:gridCol w="2798750"/>
                <a:gridCol w="5472600"/>
              </a:tblGrid>
              <a:tr h="547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ЛОГИЧЕСКАЯ СТРУКТУРА ДЕЯТЕЛЬНОСТИ</a:t>
                      </a:r>
                      <a:endParaRPr/>
                    </a:p>
                  </a:txBody>
                  <a:tcPr marT="33050" marB="33050" marR="66125" marL="66125"/>
                </a:tc>
                <a:tc hMerge="1"/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Структурные компоненты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-RU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56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Субъект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Педагог-практик: учитель, воспитатель, директор образовательной организации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56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Целостный педагогический (образовательный)</a:t>
                      </a: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процесс во всем его многообразии</a:t>
                      </a:r>
                      <a:endParaRPr b="1" sz="16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Педагогические средства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Противоречия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«Разность потенциалов»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Проблема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Вопрос проектировщика самому себе: «Как? Каким образом?»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Цель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Зачем и что будет сделано?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Что делать?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 деятельности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Как делать?</a:t>
                      </a:r>
                      <a:endParaRPr/>
                    </a:p>
                  </a:txBody>
                  <a:tcPr marT="33050" marB="33050" marR="66125" marL="66125"/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Результат</a:t>
                      </a:r>
                      <a:endParaRPr/>
                    </a:p>
                  </a:txBody>
                  <a:tcPr marT="33050" marB="33050" marR="66125" marL="66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Педагогические средства</a:t>
                      </a:r>
                      <a:endParaRPr/>
                    </a:p>
                  </a:txBody>
                  <a:tcPr marT="33050" marB="33050" marR="66125" marL="661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4572000" y="4443958"/>
            <a:ext cx="39905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https://englishteacher63.blogspot.com/</a:t>
            </a:r>
            <a:r>
              <a:rPr b="0" i="0" lang="ru-RU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</p:txBody>
      </p:sp>
      <p:graphicFrame>
        <p:nvGraphicFramePr>
          <p:cNvPr id="174" name="Google Shape;174;p22"/>
          <p:cNvGraphicFramePr/>
          <p:nvPr/>
        </p:nvGraphicFramePr>
        <p:xfrm>
          <a:off x="251520" y="175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{488FF6ED-AB47-4834-A7C2-000D450C94CC}</a:tableStyleId>
              </a:tblPr>
              <a:tblGrid>
                <a:gridCol w="2770350"/>
                <a:gridCol w="2558250"/>
                <a:gridCol w="2982475"/>
              </a:tblGrid>
              <a:tr h="51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</a:t>
                      </a:r>
                      <a:endParaRPr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</a:t>
                      </a:r>
                      <a:endParaRPr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973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Социально-педагогическое проектирование –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направлено на изменение социальной среды или решение социальных проблем педагогическими средствами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Внешние факторы и условия, влияющие на развитие, воспитание и социализацию человека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Педагогические средства, направленные на изменение социальных условий (программы, акции, сообщества, программные продукты и т.д.)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97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Сохранение исторической памяти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Цикл открытых лекций, приуроченных к юбилейным датам нашего государства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4572000" y="4443958"/>
            <a:ext cx="39905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https://englishteacher63.blogspot.com/</a:t>
            </a:r>
            <a:r>
              <a:rPr lang="ru-RU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</p:txBody>
      </p:sp>
      <p:graphicFrame>
        <p:nvGraphicFramePr>
          <p:cNvPr id="181" name="Google Shape;181;p23"/>
          <p:cNvGraphicFramePr/>
          <p:nvPr/>
        </p:nvGraphicFramePr>
        <p:xfrm>
          <a:off x="179512" y="175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{488FF6ED-AB47-4834-A7C2-000D450C94CC}</a:tableStyleId>
              </a:tblPr>
              <a:tblGrid>
                <a:gridCol w="2448275"/>
                <a:gridCol w="2880325"/>
                <a:gridCol w="3168350"/>
              </a:tblGrid>
              <a:tr h="380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</a:t>
                      </a:r>
                      <a:endParaRPr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</a:t>
                      </a:r>
                      <a:endParaRPr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973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Психолого-педагогическое проектирование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</a:t>
                      </a:r>
                      <a:r>
                        <a:rPr b="1" i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направлено на преобразование человека и межличностных отношений в рамках образовательных процессов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Педагогический процесс, условия эффективного обучения и воспитания, педагогические технологии, формы взаимодействия, способы самообразования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Способы обучения, воспитания, формы организации учебно-воспитательного процесса, программы, технологии, обучающие материалы, программные средства и т.д.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97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Процесс патриотического воспитания обучающихся в ОО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Сценарии массовых дел в ОО, посвященных празднованию 75 годовщины победы в Великой Отечественной войне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4572000" y="4443958"/>
            <a:ext cx="39905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https://englishteacher63.blogspot.com/</a:t>
            </a:r>
            <a:r>
              <a:rPr lang="ru-RU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</p:txBody>
      </p:sp>
      <p:graphicFrame>
        <p:nvGraphicFramePr>
          <p:cNvPr id="188" name="Google Shape;188;p24"/>
          <p:cNvGraphicFramePr/>
          <p:nvPr/>
        </p:nvGraphicFramePr>
        <p:xfrm>
          <a:off x="251520" y="175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{488FF6ED-AB47-4834-A7C2-000D450C94CC}</a:tableStyleId>
              </a:tblPr>
              <a:tblGrid>
                <a:gridCol w="2520275"/>
                <a:gridCol w="2448275"/>
                <a:gridCol w="3342500"/>
              </a:tblGrid>
              <a:tr h="51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Объект</a:t>
                      </a:r>
                      <a:endParaRPr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</a:t>
                      </a:r>
                      <a:endParaRPr sz="2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973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Образовательное проектирование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</a:t>
                      </a:r>
                      <a:r>
                        <a:rPr b="1" i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направлено на проектирование качества образования и инновационные изменения образовательных систем и институтов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Образовательные процессы, образовательная среда ОО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Образовательные программы, образовательные стандарты, типы образовательных учреждений, методические центры, модели управления, концепции, программные средства и т.д.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97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Методическая работа в школе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Модель обучающейся организации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303169" y="213250"/>
            <a:ext cx="8003833" cy="863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Impact"/>
              <a:buNone/>
            </a:pPr>
            <a:r>
              <a:rPr lang="ru-RU"/>
              <a:t>ПРОТИВОРЕЧИЯ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347865" y="1077223"/>
            <a:ext cx="5256584" cy="2953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145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7145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МЕЖДУ ПОТРЕБНОСТЯМИ ОБЩЕСТВА, ВЫРАЖАЕМЫМИ В СОЦИАЛЬНОМ ЗАКАЗЕ, И ОТСУТСТВИИ НЕОБХОДИМЫХ МОДЕЛЕЙ (ПРАКТИК), СПОСОБНЫХ СВОЕВРЕМЕННО ИХ УДОВЛЕТВОРИТЬ.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ПРОБЛЕМНАЯ СИТУАЦИЯ</a:t>
            </a:r>
            <a:endParaRPr/>
          </a:p>
        </p:txBody>
      </p:sp>
      <p:pic>
        <p:nvPicPr>
          <p:cNvPr descr="Изображение выглядит как рисунок&#10;&#10;Автоматически созданное описание" id="196" name="Google Shape;1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169" y="1409566"/>
            <a:ext cx="2880360" cy="1495571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7" name="Google Shape;197;p25"/>
          <p:cNvSpPr/>
          <p:nvPr/>
        </p:nvSpPr>
        <p:spPr>
          <a:xfrm>
            <a:off x="5328085" y="3075806"/>
            <a:ext cx="1296144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AD5D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512719" y="339502"/>
            <a:ext cx="7797662" cy="689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Impact"/>
              <a:buNone/>
            </a:pPr>
            <a:r>
              <a:rPr lang="ru-RU"/>
              <a:t>ФОРМУЛИРОВАНИЕ ПРОБЛЕМЫ</a:t>
            </a:r>
            <a:endParaRPr/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4067944" y="1135633"/>
            <a:ext cx="4602477" cy="282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b="1" baseline="-25000" lang="ru-RU" sz="36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-25000" lang="ru-RU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ПРОБЛЕМНАЯ СИТУАЦИЯ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840"/>
              <a:buNone/>
            </a:pPr>
            <a:r>
              <a:rPr b="1" lang="ru-RU" sz="2400" u="sng">
                <a:latin typeface="Times New Roman"/>
                <a:ea typeface="Times New Roman"/>
                <a:cs typeface="Times New Roman"/>
                <a:sym typeface="Times New Roman"/>
              </a:rPr>
              <a:t>ВЕДУЩАЯ  ИДЕЯ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840"/>
              <a:buNone/>
            </a:pPr>
            <a:r>
              <a:rPr b="1" lang="ru-RU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840"/>
              <a:buNone/>
            </a:pPr>
            <a:r>
              <a:rPr b="1" lang="ru-RU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(КАК?)</a:t>
            </a:r>
            <a:endParaRPr/>
          </a:p>
          <a:p>
            <a:pPr indent="-190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3" y="1140594"/>
            <a:ext cx="3978351" cy="28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514350" y="267494"/>
            <a:ext cx="8090097" cy="3763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ru-RU" u="sng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 – ОТВЕЧАЕТ НА ВОПРОС «ЗАЧЕМ?» И УКАЗЫВАЕТ НА РЕЗУЛЬТАТ ПРОЕКТА (МОДЕЛЬ, СИСТЕМА, МЕТОДЫ, ТЕХНОЛОГИЯ, ПРОГРАММА, ПРОГРАММНОЕ СРЕДСТВО И Т.Д.)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b="1" lang="ru-RU" u="sng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 – ОТВЕЧАЮТ НА ВОПРОС «ЧТО ДЕЛАТЬ?» И УКАЗЫВАЮТ НА ПРОМЕЖУТОЧНЫЕ РЕЗУЛЬТАТЫ.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b="1" lang="ru-RU" u="sng">
                <a:latin typeface="Times New Roman"/>
                <a:ea typeface="Times New Roman"/>
                <a:cs typeface="Times New Roman"/>
                <a:sym typeface="Times New Roman"/>
              </a:rPr>
              <a:t>СОДЕРЖАНИЕ ДЕЯТЕЛЬНОСТИ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-  ОТВЕЧАЕТ НА ВОПРОСЫ «КАК ДЕЛАТЬ?» И РАСКРЫВАЕТ СОДЕРЖАНИЕ ОСНОВНЫХ МЕРОПРИЯТИЙ ПРОЕКТА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b="1" lang="ru-RU" u="sng">
                <a:latin typeface="Times New Roman"/>
                <a:ea typeface="Times New Roman"/>
                <a:cs typeface="Times New Roman"/>
                <a:sym typeface="Times New Roman"/>
              </a:rPr>
              <a:t>РЕЗУЛЬТАТ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-  ПОЛУЧЕННЫЕ ПРОДУКТЫ И ЭФФЕКТЫ.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b="1" lang="ru-RU" u="sng">
                <a:latin typeface="Times New Roman"/>
                <a:ea typeface="Times New Roman"/>
                <a:cs typeface="Times New Roman"/>
                <a:sym typeface="Times New Roman"/>
              </a:rPr>
              <a:t>СОЦИАЛЬНЫЕ ПАРТНЕРЫ.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b="1" lang="ru-RU" u="sng">
                <a:latin typeface="Times New Roman"/>
                <a:ea typeface="Times New Roman"/>
                <a:cs typeface="Times New Roman"/>
                <a:sym typeface="Times New Roman"/>
              </a:rPr>
              <a:t>ПЛАН РЕАЛИЗАЦИИ ПРОЕКТА.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" lvl="0" marL="1714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Главное мероприятие">
  <a:themeElements>
    <a:clrScheme name="Главное мероприятие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